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image" Target="../media/image-9-18.png"/><Relationship Id="rId19" Type="http://schemas.openxmlformats.org/officeDocument/2006/relationships/image" Target="../media/image-9-19.png"/><Relationship Id="rId20" Type="http://schemas.openxmlformats.org/officeDocument/2006/relationships/image" Target="../media/image-9-20.png"/><Relationship Id="rId21" Type="http://schemas.openxmlformats.org/officeDocument/2006/relationships/image" Target="../media/image-9-21.png"/><Relationship Id="rId22" Type="http://schemas.openxmlformats.org/officeDocument/2006/relationships/image" Target="../media/image-9-22.png"/><Relationship Id="rId23" Type="http://schemas.openxmlformats.org/officeDocument/2006/relationships/image" Target="../media/image-9-23.png"/><Relationship Id="rId24" Type="http://schemas.openxmlformats.org/officeDocument/2006/relationships/image" Target="../media/image-9-24.png"/><Relationship Id="rId25" Type="http://schemas.openxmlformats.org/officeDocument/2006/relationships/image" Target="../media/image-9-25.png"/><Relationship Id="rId26" Type="http://schemas.openxmlformats.org/officeDocument/2006/relationships/image" Target="../media/image-9-26.png"/><Relationship Id="rId27" Type="http://schemas.openxmlformats.org/officeDocument/2006/relationships/image" Target="../media/image-9-27.png"/><Relationship Id="rId28" Type="http://schemas.openxmlformats.org/officeDocument/2006/relationships/image" Target="../media/image-9-28.png"/><Relationship Id="rId29" Type="http://schemas.openxmlformats.org/officeDocument/2006/relationships/image" Target="../media/image-9-29.png"/><Relationship Id="rId30" Type="http://schemas.openxmlformats.org/officeDocument/2006/relationships/image" Target="../media/image-9-30.png"/><Relationship Id="rId31" Type="http://schemas.openxmlformats.org/officeDocument/2006/relationships/image" Target="../media/image-9-31.png"/><Relationship Id="rId32" Type="http://schemas.openxmlformats.org/officeDocument/2006/relationships/slideLayout" Target="../slideLayouts/slideLayout1.xml"/><Relationship Id="rId3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429500" y="-1429207"/>
            <a:ext cx="5715000" cy="5715000"/>
          </a:xfrm>
          <a:prstGeom prst="ellipse">
            <a:avLst/>
          </a:prstGeom>
          <a:noFill/>
          <a:ln w="25400">
            <a:solidFill>
              <a:srgbClr val="C9A84C">
                <a:alpha val="10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-952805" y="2095805"/>
            <a:ext cx="6667805" cy="6667805"/>
          </a:xfrm>
          <a:prstGeom prst="ellipse">
            <a:avLst/>
          </a:prstGeom>
          <a:solidFill>
            <a:srgbClr val="FFFFFF">
              <a:alpha val="3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2083" b="-2083"/>
          <a:stretch/>
        </p:blipFill>
        <p:spPr>
          <a:xfrm>
            <a:off x="952805" y="0"/>
            <a:ext cx="9144" cy="6858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333195" y="1321308"/>
            <a:ext cx="457200" cy="457200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1460297" y="1350569"/>
            <a:ext cx="286207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</a:t>
            </a:r>
            <a:endParaRPr lang="en-US" sz="2100" dirty="0"/>
          </a:p>
        </p:txBody>
      </p:sp>
      <p:sp>
        <p:nvSpPr>
          <p:cNvPr id="9" name="Text 5"/>
          <p:cNvSpPr txBox="1"/>
          <p:nvPr/>
        </p:nvSpPr>
        <p:spPr>
          <a:xfrm>
            <a:off x="1904695" y="1398118"/>
            <a:ext cx="2200046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spc="180" kern="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1333195" y="2235708"/>
            <a:ext cx="38405" cy="330555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1600200" y="2235708"/>
            <a:ext cx="10135210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spc="150" kern="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 Profile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1600200" y="2578608"/>
            <a:ext cx="10191902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누리산업(주)</a:t>
            </a:r>
            <a:pPr algn="l" indent="0" marL="0">
              <a:buNone/>
            </a:pPr>
            <a:endParaRPr lang="en-US" sz="5400" dirty="0"/>
          </a:p>
          <a:p>
            <a:pPr algn="l"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회사소개서</a:t>
            </a:r>
            <a:endParaRPr lang="en-US" sz="5400" dirty="0"/>
          </a:p>
        </p:txBody>
      </p:sp>
      <p:sp>
        <p:nvSpPr>
          <p:cNvPr id="13" name="Text 9"/>
          <p:cNvSpPr txBox="1"/>
          <p:nvPr/>
        </p:nvSpPr>
        <p:spPr>
          <a:xfrm>
            <a:off x="1600200" y="4521708"/>
            <a:ext cx="10211105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20년 기술력 × 검증된 실적 × 환경 가치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1600200" y="4978908"/>
            <a:ext cx="739201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자동화 장비 개발 및 환경 기술 전문기업</a:t>
            </a:r>
            <a:pPr algn="l" indent="0" marL="0">
              <a:buNone/>
            </a:pP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에너지 소비 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1/6</a:t>
            </a:r>
            <a:pPr algn="l" indent="0" marL="0">
              <a:buNone/>
            </a:pPr>
            <a:r>
              <a:rPr lang="en-US" sz="13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혁신 솔루션 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9995306" y="381305"/>
            <a:ext cx="180228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spc="150" kern="0" dirty="0">
                <a:solidFill>
                  <a:srgbClr val="FFFFFF">
                    <a:alpha val="5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 | 대외비</a:t>
            </a:r>
            <a:endParaRPr lang="en-US" sz="10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rcRect l="-7143" r="-7143" t="0" b="0"/>
          <a:stretch/>
        </p:blipFill>
        <p:spPr>
          <a:xfrm>
            <a:off x="9785909" y="416966"/>
            <a:ext cx="133502" cy="133502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333195" y="6077102"/>
            <a:ext cx="10287000" cy="9144"/>
          </a:xfrm>
          <a:prstGeom prst="rect">
            <a:avLst/>
          </a:prstGeom>
          <a:solidFill>
            <a:srgbClr val="FFFFFF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1333195" y="6277356"/>
            <a:ext cx="105979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대표이사 </a:t>
            </a:r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백상태</a:t>
            </a:r>
            <a:endParaRPr lang="en-US" sz="1000" dirty="0"/>
          </a:p>
        </p:txBody>
      </p:sp>
      <p:sp>
        <p:nvSpPr>
          <p:cNvPr id="19" name="Text 14"/>
          <p:cNvSpPr txBox="1"/>
          <p:nvPr/>
        </p:nvSpPr>
        <p:spPr>
          <a:xfrm>
            <a:off x="10981030" y="6277356"/>
            <a:ext cx="762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FFFFF">
                    <a:alpha val="6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2025년 7월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625742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71500" y="6661404"/>
            <a:ext cx="2060143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493094" y="6661404"/>
            <a:ext cx="2103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7429500" y="2572207"/>
            <a:ext cx="5715000" cy="5715000"/>
          </a:xfrm>
          <a:prstGeom prst="ellipse">
            <a:avLst/>
          </a:prstGeom>
          <a:noFill/>
          <a:ln w="508000">
            <a:solidFill>
              <a:srgbClr val="0B1F4B">
                <a:alpha val="3000"/>
              </a:srgbClr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61695" y="952805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952805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회사 개요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1196035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주요 사업 및 핵심 역량 요약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761695" y="1624889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1624889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정부 과제 실적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1869034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농림축산식품부, 소방청 등 4대 주요 과제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761695" y="2296973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2296973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대기업 납품 실적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2541118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삼성SDI, LG디스플레이, 포스코 등 협력 현황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761695" y="2969971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" y="2969971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민간 · 연구기관 협력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143000" y="3213202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녹십자, 생산기술연구원, 연세대 협력 사례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761695" y="3642055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43000" y="3913632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폐스티로폼 용융 기술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143000" y="4157777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 및 현장 액상화 처리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761695" y="4585716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06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43000" y="4857293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스마트팜 수직 로테이션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143000" y="5101438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절감형 자동화 재배 시스템</a:t>
            </a:r>
            <a:endParaRPr lang="en-US" sz="1000" dirty="0"/>
          </a:p>
        </p:txBody>
      </p:sp>
      <p:sp>
        <p:nvSpPr>
          <p:cNvPr id="26" name="Text 23"/>
          <p:cNvSpPr txBox="1"/>
          <p:nvPr/>
        </p:nvSpPr>
        <p:spPr>
          <a:xfrm>
            <a:off x="761695" y="5530291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07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43000" y="5800954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무인 치킨 자동화 시스템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1143000" y="6045098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로봇 기반 조리·포장 완전 자동화</a:t>
            </a:r>
            <a:endParaRPr lang="en-US" sz="1000" dirty="0"/>
          </a:p>
        </p:txBody>
      </p:sp>
      <p:sp>
        <p:nvSpPr>
          <p:cNvPr id="29" name="Text 26"/>
          <p:cNvSpPr txBox="1"/>
          <p:nvPr/>
        </p:nvSpPr>
        <p:spPr>
          <a:xfrm>
            <a:off x="6482182" y="952805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08</a:t>
            </a:r>
            <a:endParaRPr lang="en-US" sz="1800" dirty="0"/>
          </a:p>
        </p:txBody>
      </p:sp>
      <p:sp>
        <p:nvSpPr>
          <p:cNvPr id="30" name="Text 27"/>
          <p:cNvSpPr txBox="1"/>
          <p:nvPr/>
        </p:nvSpPr>
        <p:spPr>
          <a:xfrm>
            <a:off x="6862572" y="1224382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수산 부산물 사료화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6862572" y="1467612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활용 고단백 사료 생산</a:t>
            </a:r>
            <a:endParaRPr lang="en-US" sz="1000" dirty="0"/>
          </a:p>
        </p:txBody>
      </p:sp>
      <p:sp>
        <p:nvSpPr>
          <p:cNvPr id="32" name="Text 29"/>
          <p:cNvSpPr txBox="1"/>
          <p:nvPr/>
        </p:nvSpPr>
        <p:spPr>
          <a:xfrm>
            <a:off x="6482182" y="1896466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09</a:t>
            </a:r>
            <a:endParaRPr lang="en-US" sz="1800" dirty="0"/>
          </a:p>
        </p:txBody>
      </p:sp>
      <p:sp>
        <p:nvSpPr>
          <p:cNvPr id="33" name="Text 30"/>
          <p:cNvSpPr txBox="1"/>
          <p:nvPr/>
        </p:nvSpPr>
        <p:spPr>
          <a:xfrm>
            <a:off x="6862572" y="1896466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기술 역량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862572" y="2139696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에너지 절감, 자동화, 환경 기술</a:t>
            </a:r>
            <a:endParaRPr lang="en-US" sz="1000" dirty="0"/>
          </a:p>
        </p:txBody>
      </p:sp>
      <p:sp>
        <p:nvSpPr>
          <p:cNvPr id="35" name="Text 32"/>
          <p:cNvSpPr txBox="1"/>
          <p:nvPr/>
        </p:nvSpPr>
        <p:spPr>
          <a:xfrm>
            <a:off x="6482182" y="2568550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</a:t>
            </a:r>
            <a:endParaRPr lang="en-US" sz="1800" dirty="0"/>
          </a:p>
        </p:txBody>
      </p:sp>
      <p:sp>
        <p:nvSpPr>
          <p:cNvPr id="36" name="Text 33"/>
          <p:cNvSpPr txBox="1"/>
          <p:nvPr/>
        </p:nvSpPr>
        <p:spPr>
          <a:xfrm>
            <a:off x="6862572" y="2568550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시장 분석: 수산 부산물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6862572" y="2812694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국내 발생량 및 자원화 사업 기회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6482182" y="3241548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11</a:t>
            </a:r>
            <a:endParaRPr lang="en-US" sz="1800" dirty="0"/>
          </a:p>
        </p:txBody>
      </p:sp>
      <p:sp>
        <p:nvSpPr>
          <p:cNvPr id="39" name="Text 36"/>
          <p:cNvSpPr txBox="1"/>
          <p:nvPr/>
        </p:nvSpPr>
        <p:spPr>
          <a:xfrm>
            <a:off x="6862572" y="3241548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협력기관 &amp; 사업 분야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6862572" y="3484778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주요 파트너사 및 4대 핵심 사업</a:t>
            </a:r>
            <a:endParaRPr lang="en-US" sz="1000" dirty="0"/>
          </a:p>
        </p:txBody>
      </p:sp>
      <p:sp>
        <p:nvSpPr>
          <p:cNvPr id="41" name="Text 38"/>
          <p:cNvSpPr txBox="1"/>
          <p:nvPr/>
        </p:nvSpPr>
        <p:spPr>
          <a:xfrm>
            <a:off x="6482182" y="3913632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12</a:t>
            </a:r>
            <a:endParaRPr lang="en-US" sz="1800" dirty="0"/>
          </a:p>
        </p:txBody>
      </p:sp>
      <p:sp>
        <p:nvSpPr>
          <p:cNvPr id="42" name="Text 39"/>
          <p:cNvSpPr txBox="1"/>
          <p:nvPr/>
        </p:nvSpPr>
        <p:spPr>
          <a:xfrm>
            <a:off x="6862572" y="3913632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9대 경쟁력</a:t>
            </a:r>
            <a:endParaRPr lang="en-US" sz="1300" dirty="0"/>
          </a:p>
        </p:txBody>
      </p:sp>
      <p:sp>
        <p:nvSpPr>
          <p:cNvPr id="43" name="Text 40"/>
          <p:cNvSpPr txBox="1"/>
          <p:nvPr/>
        </p:nvSpPr>
        <p:spPr>
          <a:xfrm>
            <a:off x="6862572" y="4157777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누리산업만의 차별화된 강점 분석</a:t>
            </a:r>
            <a:endParaRPr lang="en-US" sz="1000" dirty="0"/>
          </a:p>
        </p:txBody>
      </p:sp>
      <p:sp>
        <p:nvSpPr>
          <p:cNvPr id="44" name="Text 41"/>
          <p:cNvSpPr txBox="1"/>
          <p:nvPr/>
        </p:nvSpPr>
        <p:spPr>
          <a:xfrm>
            <a:off x="6482182" y="4585716"/>
            <a:ext cx="45720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</a:t>
            </a:r>
            <a:endParaRPr lang="en-US" sz="1800" dirty="0"/>
          </a:p>
        </p:txBody>
      </p:sp>
      <p:sp>
        <p:nvSpPr>
          <p:cNvPr id="45" name="Text 42"/>
          <p:cNvSpPr txBox="1"/>
          <p:nvPr/>
        </p:nvSpPr>
        <p:spPr>
          <a:xfrm>
            <a:off x="6862572" y="4585716"/>
            <a:ext cx="47631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마무리 및 비전</a:t>
            </a:r>
            <a:endParaRPr lang="en-US" sz="1300" dirty="0"/>
          </a:p>
        </p:txBody>
      </p:sp>
      <p:sp>
        <p:nvSpPr>
          <p:cNvPr id="46" name="Text 43"/>
          <p:cNvSpPr txBox="1"/>
          <p:nvPr/>
        </p:nvSpPr>
        <p:spPr>
          <a:xfrm>
            <a:off x="6862572" y="4829861"/>
            <a:ext cx="47631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지속 가능한 미래를 위한 약속</a:t>
            </a:r>
            <a:endParaRPr lang="en-US" sz="1000" dirty="0"/>
          </a:p>
        </p:txBody>
      </p:sp>
      <p:sp>
        <p:nvSpPr>
          <p:cNvPr id="47" name="Shape 44"/>
          <p:cNvSpPr/>
          <p:nvPr/>
        </p:nvSpPr>
        <p:spPr>
          <a:xfrm>
            <a:off x="1143000" y="3680460"/>
            <a:ext cx="571500" cy="200254"/>
          </a:xfrm>
          <a:prstGeom prst="roundRect">
            <a:avLst>
              <a:gd name="adj" fmla="val 17395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1143000" y="3680460"/>
            <a:ext cx="648310" cy="2002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완료 기술</a:t>
            </a:r>
            <a:endParaRPr lang="en-US" sz="800" dirty="0"/>
          </a:p>
        </p:txBody>
      </p:sp>
      <p:sp>
        <p:nvSpPr>
          <p:cNvPr id="49" name="Shape 46"/>
          <p:cNvSpPr/>
          <p:nvPr/>
        </p:nvSpPr>
        <p:spPr>
          <a:xfrm>
            <a:off x="1143000" y="4624121"/>
            <a:ext cx="571500" cy="200254"/>
          </a:xfrm>
          <a:prstGeom prst="roundRect">
            <a:avLst>
              <a:gd name="adj" fmla="val 17395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Text 47"/>
          <p:cNvSpPr txBox="1"/>
          <p:nvPr/>
        </p:nvSpPr>
        <p:spPr>
          <a:xfrm>
            <a:off x="1143000" y="4624121"/>
            <a:ext cx="648310" cy="2002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완료 기술</a:t>
            </a:r>
            <a:endParaRPr lang="en-US" sz="800" dirty="0"/>
          </a:p>
        </p:txBody>
      </p:sp>
      <p:sp>
        <p:nvSpPr>
          <p:cNvPr id="51" name="Shape 48"/>
          <p:cNvSpPr/>
          <p:nvPr/>
        </p:nvSpPr>
        <p:spPr>
          <a:xfrm>
            <a:off x="1143000" y="5567782"/>
            <a:ext cx="476402" cy="200254"/>
          </a:xfrm>
          <a:prstGeom prst="roundRect">
            <a:avLst>
              <a:gd name="adj" fmla="val 17395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1143000" y="5567782"/>
            <a:ext cx="553212" cy="2002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 중</a:t>
            </a:r>
            <a:endParaRPr lang="en-US" sz="800" dirty="0"/>
          </a:p>
        </p:txBody>
      </p:sp>
      <p:sp>
        <p:nvSpPr>
          <p:cNvPr id="53" name="Shape 50"/>
          <p:cNvSpPr/>
          <p:nvPr/>
        </p:nvSpPr>
        <p:spPr>
          <a:xfrm>
            <a:off x="6862572" y="990295"/>
            <a:ext cx="476402" cy="200254"/>
          </a:xfrm>
          <a:prstGeom prst="roundRect">
            <a:avLst>
              <a:gd name="adj" fmla="val 17395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Text 51"/>
          <p:cNvSpPr txBox="1"/>
          <p:nvPr/>
        </p:nvSpPr>
        <p:spPr>
          <a:xfrm>
            <a:off x="6862572" y="990295"/>
            <a:ext cx="553212" cy="2002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25400" rIns="76200" bIns="2540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 중</a:t>
            </a:r>
            <a:endParaRPr lang="en-US" sz="800" dirty="0"/>
          </a:p>
        </p:txBody>
      </p:sp>
      <p:pic>
        <p:nvPicPr>
          <p:cNvPr id="55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2083" b="-2083"/>
          <a:stretch/>
        </p:blipFill>
        <p:spPr>
          <a:xfrm>
            <a:off x="6090818" y="952805"/>
            <a:ext cx="9144" cy="5292547"/>
          </a:xfrm>
          <a:prstGeom prst="rect">
            <a:avLst/>
          </a:prstGeom>
        </p:spPr>
      </p:pic>
      <p:sp>
        <p:nvSpPr>
          <p:cNvPr id="56" name="Shape 52"/>
          <p:cNvSpPr/>
          <p:nvPr/>
        </p:nvSpPr>
        <p:spPr>
          <a:xfrm>
            <a:off x="0" y="0"/>
            <a:ext cx="12191695" cy="571500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7" name="Text 53"/>
          <p:cNvSpPr txBox="1"/>
          <p:nvPr/>
        </p:nvSpPr>
        <p:spPr>
          <a:xfrm>
            <a:off x="571500" y="0"/>
            <a:ext cx="86685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spc="105" kern="0" dirty="0">
                <a:solidFill>
                  <a:srgbClr val="FFFFFF">
                    <a:alpha val="6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Contents</a:t>
            </a:r>
            <a:endParaRPr lang="en-US" sz="1000" dirty="0"/>
          </a:p>
        </p:txBody>
      </p:sp>
      <p:sp>
        <p:nvSpPr>
          <p:cNvPr id="58" name="Text 54"/>
          <p:cNvSpPr txBox="1"/>
          <p:nvPr/>
        </p:nvSpPr>
        <p:spPr>
          <a:xfrm>
            <a:off x="571500" y="228600"/>
            <a:ext cx="8668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목차</a:t>
            </a:r>
            <a:endParaRPr lang="en-US" sz="2200" dirty="0"/>
          </a:p>
        </p:txBody>
      </p:sp>
      <p:pic>
        <p:nvPicPr>
          <p:cNvPr id="5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01" b="-401"/>
          <a:stretch/>
        </p:blipFill>
        <p:spPr>
          <a:xfrm>
            <a:off x="0" y="533095"/>
            <a:ext cx="12191695" cy="38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71500" y="0"/>
            <a:ext cx="43534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회사 개요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 Overview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0912450" y="128930"/>
            <a:ext cx="8577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누리산업(주)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0" y="466344"/>
            <a:ext cx="12191695" cy="7181698"/>
          </a:xfrm>
          <a:prstGeom prst="rect">
            <a:avLst/>
          </a:prstGeom>
          <a:solidFill>
            <a:srgbClr val="F9FA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71500" y="847649"/>
            <a:ext cx="111639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75" kern="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주요 사업 분야 (Major Business Areas)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71500" y="847649"/>
            <a:ext cx="7341718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71500" y="1295705"/>
            <a:ext cx="2619756" cy="1333195"/>
          </a:xfrm>
          <a:prstGeom prst="roundRect">
            <a:avLst>
              <a:gd name="adj" fmla="val 11758"/>
            </a:avLst>
          </a:prstGeom>
          <a:solidFill>
            <a:srgbClr val="FFFFFF"/>
          </a:solidFill>
          <a:ln w="12700">
            <a:solidFill>
              <a:srgbClr val="F3F4F6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09244" y="1675181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29030" y="1827886"/>
            <a:ext cx="333756" cy="26700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571854" y="1626718"/>
            <a:ext cx="1502359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자동화 장비 개발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1571854" y="1922069"/>
            <a:ext cx="12957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산업용 맞춤형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자동화 설비 설계/제작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3381451" y="1295705"/>
            <a:ext cx="2619756" cy="1333195"/>
          </a:xfrm>
          <a:prstGeom prst="roundRect">
            <a:avLst>
              <a:gd name="adj" fmla="val 11758"/>
            </a:avLst>
          </a:prstGeom>
          <a:solidFill>
            <a:srgbClr val="FFFFFF"/>
          </a:solidFill>
          <a:ln w="12700">
            <a:solidFill>
              <a:srgbClr val="F3F4F6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619195" y="1675181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771900" y="1827886"/>
            <a:ext cx="267005" cy="26700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381805" y="1626718"/>
            <a:ext cx="1451153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스마트팜 시스템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4381805" y="1922069"/>
            <a:ext cx="1400861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수직 회전형 재배 시스템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및 로봇 자동화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6191402" y="1295705"/>
            <a:ext cx="2619756" cy="1333195"/>
          </a:xfrm>
          <a:prstGeom prst="roundRect">
            <a:avLst>
              <a:gd name="adj" fmla="val 11758"/>
            </a:avLst>
          </a:prstGeom>
          <a:solidFill>
            <a:srgbClr val="FFFFFF"/>
          </a:solidFill>
          <a:ln w="12700">
            <a:solidFill>
              <a:srgbClr val="F3F4F6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429146" y="1675181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581851" y="1827886"/>
            <a:ext cx="267005" cy="26700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191756" y="1626718"/>
            <a:ext cx="1499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환경 폐기물 기술</a:t>
            </a:r>
            <a:endParaRPr lang="en-US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7191756" y="1922069"/>
            <a:ext cx="12573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 및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탄화/자원화 솔루션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9001354" y="1295705"/>
            <a:ext cx="2619756" cy="1333195"/>
          </a:xfrm>
          <a:prstGeom prst="roundRect">
            <a:avLst>
              <a:gd name="adj" fmla="val 11758"/>
            </a:avLst>
          </a:prstGeom>
          <a:solidFill>
            <a:srgbClr val="FFFFFF"/>
          </a:solidFill>
          <a:ln w="12700">
            <a:solidFill>
              <a:srgbClr val="F3F4F6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9239098" y="1675181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rcRect l="-881" r="-881" t="0" b="0"/>
          <a:stretch/>
        </p:blipFill>
        <p:spPr>
          <a:xfrm>
            <a:off x="9405518" y="1827886"/>
            <a:ext cx="237744" cy="267005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0001707" y="1533449"/>
            <a:ext cx="151424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 기술</a:t>
            </a:r>
            <a:endParaRPr lang="en-US" sz="1300" dirty="0"/>
          </a:p>
        </p:txBody>
      </p:sp>
      <p:sp>
        <p:nvSpPr>
          <p:cNvPr id="31" name="Text 24"/>
          <p:cNvSpPr txBox="1"/>
          <p:nvPr/>
        </p:nvSpPr>
        <p:spPr>
          <a:xfrm>
            <a:off x="10001707" y="1828800"/>
            <a:ext cx="1438351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고주파(인덕션) 기술 기반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효율 극대화</a:t>
            </a:r>
            <a:endParaRPr lang="en-US" sz="1000" dirty="0"/>
          </a:p>
        </p:txBody>
      </p:sp>
      <p:sp>
        <p:nvSpPr>
          <p:cNvPr id="32" name="Text 25"/>
          <p:cNvSpPr txBox="1"/>
          <p:nvPr/>
        </p:nvSpPr>
        <p:spPr>
          <a:xfrm>
            <a:off x="571500" y="3007462"/>
            <a:ext cx="111639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75" kern="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역량 (Core Competencies)</a:t>
            </a:r>
            <a:endParaRPr lang="en-US" sz="1300" dirty="0"/>
          </a:p>
        </p:txBody>
      </p:sp>
      <p:sp>
        <p:nvSpPr>
          <p:cNvPr id="33" name="Shape 26"/>
          <p:cNvSpPr/>
          <p:nvPr/>
        </p:nvSpPr>
        <p:spPr>
          <a:xfrm>
            <a:off x="571500" y="3007462"/>
            <a:ext cx="8026603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 27"/>
          <p:cNvSpPr/>
          <p:nvPr/>
        </p:nvSpPr>
        <p:spPr>
          <a:xfrm>
            <a:off x="571500" y="3455518"/>
            <a:ext cx="3495751" cy="2095805"/>
          </a:xfrm>
          <a:prstGeom prst="roundRect">
            <a:avLst>
              <a:gd name="adj" fmla="val 63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571500" y="3455518"/>
            <a:ext cx="3473806" cy="57607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3" b="-13"/>
          <a:stretch/>
        </p:blipFill>
        <p:spPr>
          <a:xfrm>
            <a:off x="866851" y="3750869"/>
            <a:ext cx="428854" cy="381305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866851" y="4322369"/>
            <a:ext cx="3096158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에너지 절감</a:t>
            </a:r>
            <a:endParaRPr lang="en-US" sz="1600" dirty="0"/>
          </a:p>
        </p:txBody>
      </p:sp>
      <p:sp>
        <p:nvSpPr>
          <p:cNvPr id="38" name="Text 30"/>
          <p:cNvSpPr txBox="1"/>
          <p:nvPr/>
        </p:nvSpPr>
        <p:spPr>
          <a:xfrm>
            <a:off x="866851" y="4751222"/>
            <a:ext cx="29818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기존 가열 방식 대비 획기적인 에너지 효율 개선. 탄화, 건조, 가열, 용융 등 다양한 산업 분야에 적용 가능한 독자 기술.</a:t>
            </a:r>
            <a:endParaRPr lang="en-US" sz="1100" dirty="0"/>
          </a:p>
        </p:txBody>
      </p:sp>
      <p:sp>
        <p:nvSpPr>
          <p:cNvPr id="39" name="Shape 31"/>
          <p:cNvSpPr/>
          <p:nvPr/>
        </p:nvSpPr>
        <p:spPr>
          <a:xfrm>
            <a:off x="4349801" y="3455518"/>
            <a:ext cx="3495751" cy="2095805"/>
          </a:xfrm>
          <a:prstGeom prst="roundRect">
            <a:avLst>
              <a:gd name="adj" fmla="val 63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0" name="Shape 32"/>
          <p:cNvSpPr/>
          <p:nvPr/>
        </p:nvSpPr>
        <p:spPr>
          <a:xfrm>
            <a:off x="4349801" y="3455518"/>
            <a:ext cx="3473806" cy="57607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4645152" y="3750869"/>
            <a:ext cx="381305" cy="381305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4645152" y="4322369"/>
            <a:ext cx="3096158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맞춤형 자동화 설계</a:t>
            </a:r>
            <a:endParaRPr lang="en-US" sz="1600" dirty="0"/>
          </a:p>
        </p:txBody>
      </p:sp>
      <p:sp>
        <p:nvSpPr>
          <p:cNvPr id="43" name="Text 34"/>
          <p:cNvSpPr txBox="1"/>
          <p:nvPr/>
        </p:nvSpPr>
        <p:spPr>
          <a:xfrm>
            <a:off x="4645152" y="4751222"/>
            <a:ext cx="29818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20년 이상의 노하우를 바탕으로 전자, 화학, 식품 등 고객사의 현장 환경에 최적화된 자동화 솔루션 제공.</a:t>
            </a:r>
            <a:endParaRPr lang="en-US" sz="1100" dirty="0"/>
          </a:p>
        </p:txBody>
      </p:sp>
      <p:sp>
        <p:nvSpPr>
          <p:cNvPr id="44" name="Shape 35"/>
          <p:cNvSpPr/>
          <p:nvPr/>
        </p:nvSpPr>
        <p:spPr>
          <a:xfrm>
            <a:off x="8128102" y="3455518"/>
            <a:ext cx="3495751" cy="2095805"/>
          </a:xfrm>
          <a:prstGeom prst="roundRect">
            <a:avLst>
              <a:gd name="adj" fmla="val 634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5" name="Shape 36"/>
          <p:cNvSpPr/>
          <p:nvPr/>
        </p:nvSpPr>
        <p:spPr>
          <a:xfrm>
            <a:off x="8128102" y="3455518"/>
            <a:ext cx="3473806" cy="57607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6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423453" y="3750869"/>
            <a:ext cx="381305" cy="381305"/>
          </a:xfrm>
          <a:prstGeom prst="rect">
            <a:avLst/>
          </a:prstGeom>
        </p:spPr>
      </p:pic>
      <p:sp>
        <p:nvSpPr>
          <p:cNvPr id="47" name="Text 37"/>
          <p:cNvSpPr txBox="1"/>
          <p:nvPr/>
        </p:nvSpPr>
        <p:spPr>
          <a:xfrm>
            <a:off x="8423453" y="4322369"/>
            <a:ext cx="3096158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친환경 자원화 기술</a:t>
            </a:r>
            <a:endParaRPr lang="en-US" sz="1600" dirty="0"/>
          </a:p>
        </p:txBody>
      </p:sp>
      <p:sp>
        <p:nvSpPr>
          <p:cNvPr id="48" name="Text 38"/>
          <p:cNvSpPr txBox="1"/>
          <p:nvPr/>
        </p:nvSpPr>
        <p:spPr>
          <a:xfrm>
            <a:off x="8423453" y="4751222"/>
            <a:ext cx="298185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축분, 수산 폐기물, 폐스티로폼 등 난분해성 폐기물을 고부가가치 자원(토양개량제, 사료, 원액)으로 전환.</a:t>
            </a:r>
            <a:endParaRPr lang="en-US" sz="1100" dirty="0"/>
          </a:p>
        </p:txBody>
      </p:sp>
      <p:sp>
        <p:nvSpPr>
          <p:cNvPr id="49" name="Shape 39"/>
          <p:cNvSpPr/>
          <p:nvPr/>
        </p:nvSpPr>
        <p:spPr>
          <a:xfrm>
            <a:off x="571500" y="5931713"/>
            <a:ext cx="11048695" cy="1333195"/>
          </a:xfrm>
          <a:prstGeom prst="roundRect">
            <a:avLst>
              <a:gd name="adj" fmla="val 19596"/>
            </a:avLst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0" name="Image 8" descr="preencoded.png">    </p:cNvPr>
          <p:cNvPicPr>
            <a:picLocks noChangeAspect="1"/>
          </p:cNvPicPr>
          <p:nvPr/>
        </p:nvPicPr>
        <p:blipFill>
          <a:blip r:embed="rId9">
            <a:alphaModFix amt="30000"/>
          </a:blip>
          <a:srcRect l="-10" r="-10" t="0" b="0"/>
          <a:stretch/>
        </p:blipFill>
        <p:spPr>
          <a:xfrm>
            <a:off x="571500" y="5931713"/>
            <a:ext cx="11048695" cy="1333195"/>
          </a:xfrm>
          <a:prstGeom prst="rect">
            <a:avLst/>
          </a:prstGeom>
        </p:spPr>
      </p:pic>
      <p:sp>
        <p:nvSpPr>
          <p:cNvPr id="51" name="Shape 40"/>
          <p:cNvSpPr/>
          <p:nvPr/>
        </p:nvSpPr>
        <p:spPr>
          <a:xfrm>
            <a:off x="0" y="7646213"/>
            <a:ext cx="12191695" cy="171907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2" name="Text 41"/>
          <p:cNvSpPr txBox="1"/>
          <p:nvPr/>
        </p:nvSpPr>
        <p:spPr>
          <a:xfrm>
            <a:off x="9631375" y="7646213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03</a:t>
            </a:r>
            <a:endParaRPr lang="en-US" sz="900" dirty="0"/>
          </a:p>
        </p:txBody>
      </p:sp>
      <p:sp>
        <p:nvSpPr>
          <p:cNvPr id="53" name="Shape 42"/>
          <p:cNvSpPr/>
          <p:nvPr/>
        </p:nvSpPr>
        <p:spPr>
          <a:xfrm>
            <a:off x="3724351" y="6598310"/>
            <a:ext cx="9144" cy="571500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Text 43"/>
          <p:cNvSpPr txBox="1"/>
          <p:nvPr/>
        </p:nvSpPr>
        <p:spPr>
          <a:xfrm>
            <a:off x="1561795" y="6217920"/>
            <a:ext cx="181234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83.3</a:t>
            </a:r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%</a:t>
            </a:r>
            <a:endParaRPr lang="en-US" sz="3600" dirty="0"/>
          </a:p>
        </p:txBody>
      </p:sp>
      <p:sp>
        <p:nvSpPr>
          <p:cNvPr id="55" name="Text 44"/>
          <p:cNvSpPr txBox="1"/>
          <p:nvPr/>
        </p:nvSpPr>
        <p:spPr>
          <a:xfrm>
            <a:off x="1616659" y="6751015"/>
            <a:ext cx="17026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비용 절감 효과</a:t>
            </a:r>
            <a:endParaRPr lang="en-US" sz="1200" dirty="0"/>
          </a:p>
        </p:txBody>
      </p:sp>
      <p:sp>
        <p:nvSpPr>
          <p:cNvPr id="56" name="Text 45"/>
          <p:cNvSpPr txBox="1"/>
          <p:nvPr/>
        </p:nvSpPr>
        <p:spPr>
          <a:xfrm>
            <a:off x="2829154" y="6379769"/>
            <a:ext cx="277063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%</a:t>
            </a:r>
            <a:endParaRPr lang="en-US" sz="1800" dirty="0"/>
          </a:p>
        </p:txBody>
      </p:sp>
      <p:sp>
        <p:nvSpPr>
          <p:cNvPr id="57" name="Shape 46"/>
          <p:cNvSpPr/>
          <p:nvPr/>
        </p:nvSpPr>
        <p:spPr>
          <a:xfrm>
            <a:off x="6190488" y="6598310"/>
            <a:ext cx="9144" cy="571500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" name="Text 47"/>
          <p:cNvSpPr txBox="1"/>
          <p:nvPr/>
        </p:nvSpPr>
        <p:spPr>
          <a:xfrm>
            <a:off x="4183380" y="6217920"/>
            <a:ext cx="16843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</a:t>
            </a:r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+년</a:t>
            </a:r>
            <a:endParaRPr lang="en-US" sz="3600" dirty="0"/>
          </a:p>
        </p:txBody>
      </p:sp>
      <p:sp>
        <p:nvSpPr>
          <p:cNvPr id="59" name="Text 48"/>
          <p:cNvSpPr txBox="1"/>
          <p:nvPr/>
        </p:nvSpPr>
        <p:spPr>
          <a:xfrm>
            <a:off x="4300423" y="6751015"/>
            <a:ext cx="14502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축적된 기술 노하우</a:t>
            </a:r>
            <a:endParaRPr lang="en-US" sz="1200" dirty="0"/>
          </a:p>
        </p:txBody>
      </p:sp>
      <p:sp>
        <p:nvSpPr>
          <p:cNvPr id="60" name="Text 49"/>
          <p:cNvSpPr txBox="1"/>
          <p:nvPr/>
        </p:nvSpPr>
        <p:spPr>
          <a:xfrm>
            <a:off x="5104181" y="6379769"/>
            <a:ext cx="400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+년</a:t>
            </a:r>
            <a:endParaRPr lang="en-US" sz="1800" dirty="0"/>
          </a:p>
        </p:txBody>
      </p:sp>
      <p:sp>
        <p:nvSpPr>
          <p:cNvPr id="61" name="Shape 50"/>
          <p:cNvSpPr/>
          <p:nvPr/>
        </p:nvSpPr>
        <p:spPr>
          <a:xfrm>
            <a:off x="8655710" y="6598310"/>
            <a:ext cx="9144" cy="571500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2" name="Text 51"/>
          <p:cNvSpPr txBox="1"/>
          <p:nvPr/>
        </p:nvSpPr>
        <p:spPr>
          <a:xfrm>
            <a:off x="6837883" y="6217920"/>
            <a:ext cx="13066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4</a:t>
            </a:r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</a:t>
            </a:r>
            <a:endParaRPr lang="en-US" sz="3600" dirty="0"/>
          </a:p>
        </p:txBody>
      </p:sp>
      <p:sp>
        <p:nvSpPr>
          <p:cNvPr id="63" name="Text 52"/>
          <p:cNvSpPr txBox="1"/>
          <p:nvPr/>
        </p:nvSpPr>
        <p:spPr>
          <a:xfrm>
            <a:off x="6766560" y="6751015"/>
            <a:ext cx="14502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정부기관 과제 수행</a:t>
            </a:r>
            <a:endParaRPr lang="en-US" sz="1200" dirty="0"/>
          </a:p>
        </p:txBody>
      </p:sp>
      <p:sp>
        <p:nvSpPr>
          <p:cNvPr id="64" name="Text 53"/>
          <p:cNvSpPr txBox="1"/>
          <p:nvPr/>
        </p:nvSpPr>
        <p:spPr>
          <a:xfrm>
            <a:off x="7495337" y="6379769"/>
            <a:ext cx="277063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</a:t>
            </a:r>
            <a:endParaRPr lang="en-US" sz="1800" dirty="0"/>
          </a:p>
        </p:txBody>
      </p:sp>
      <p:sp>
        <p:nvSpPr>
          <p:cNvPr id="65" name="Text 54"/>
          <p:cNvSpPr txBox="1"/>
          <p:nvPr/>
        </p:nvSpPr>
        <p:spPr>
          <a:xfrm>
            <a:off x="9054389" y="6217920"/>
            <a:ext cx="167426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</a:t>
            </a:r>
            <a:pPr algn="ctr" indent="0" marL="0">
              <a:buNone/>
            </a:pPr>
            <a:r>
              <a:rPr lang="en-US" sz="18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건+</a:t>
            </a:r>
            <a:endParaRPr lang="en-US" sz="3600" dirty="0"/>
          </a:p>
        </p:txBody>
      </p:sp>
      <p:sp>
        <p:nvSpPr>
          <p:cNvPr id="66" name="Text 55"/>
          <p:cNvSpPr txBox="1"/>
          <p:nvPr/>
        </p:nvSpPr>
        <p:spPr>
          <a:xfrm>
            <a:off x="9244584" y="6751015"/>
            <a:ext cx="12938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검증된 성공 실적</a:t>
            </a:r>
            <a:endParaRPr lang="en-US" sz="1200" dirty="0"/>
          </a:p>
        </p:txBody>
      </p:sp>
      <p:sp>
        <p:nvSpPr>
          <p:cNvPr id="67" name="Text 56"/>
          <p:cNvSpPr txBox="1"/>
          <p:nvPr/>
        </p:nvSpPr>
        <p:spPr>
          <a:xfrm>
            <a:off x="9966046" y="6379769"/>
            <a:ext cx="400507" cy="333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건+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6905549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-3" r="-3" t="0" b="0"/>
          <a:stretch/>
        </p:blipFill>
        <p:spPr>
          <a:xfrm>
            <a:off x="6096305" y="466344"/>
            <a:ext cx="6096305" cy="6905549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2" b="-2"/>
          <a:stretch/>
        </p:blipFill>
        <p:spPr>
          <a:xfrm>
            <a:off x="571500" y="847649"/>
            <a:ext cx="5381244" cy="2928823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2200046" y="1086307"/>
            <a:ext cx="1104595" cy="267005"/>
          </a:xfrm>
          <a:prstGeom prst="roundRect">
            <a:avLst>
              <a:gd name="adj" fmla="val 342465"/>
            </a:avLst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2171700" y="1086307"/>
            <a:ext cx="1162202" cy="2670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38100" rIns="114300" bIns="381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2026 PROJECT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383634" y="1123798"/>
            <a:ext cx="144109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1차 완료 / 2차 진행 예정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200046" y="1500530"/>
            <a:ext cx="4041648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가축 분뇨 고속 처리 및 자원화 장비 개발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2200046" y="1880921"/>
            <a:ext cx="35341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함수율 85% 돈분을 숙성-건조-탄화하는 일체형 시스템 개발.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고주파 유도 가열 방식을 적용하여 기존 대비 에너지 효율 혁신. 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2200046" y="2948026"/>
            <a:ext cx="3457346" cy="590702"/>
          </a:xfrm>
          <a:prstGeom prst="rect">
            <a:avLst/>
          </a:prstGeom>
          <a:solidFill>
            <a:srgbClr val="FFFBEB"/>
          </a:solidFill>
          <a:ln/>
        </p:spPr>
      </p:sp>
      <p:sp>
        <p:nvSpPr>
          <p:cNvPr id="13" name="Shape 8"/>
          <p:cNvSpPr/>
          <p:nvPr/>
        </p:nvSpPr>
        <p:spPr>
          <a:xfrm>
            <a:off x="2200046" y="2948026"/>
            <a:ext cx="28346" cy="59070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rcRect l="-837" r="-837" t="0" b="0"/>
          <a:stretch/>
        </p:blipFill>
        <p:spPr>
          <a:xfrm>
            <a:off x="2381098" y="3176626"/>
            <a:ext cx="152705" cy="13350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2609698" y="2948026"/>
            <a:ext cx="29718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성과: 에너지 비용 1/6 절감 실현 및 토양 개량제 생산 성공</a:t>
            </a:r>
            <a:endParaRPr lang="en-US" sz="10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2" b="-2"/>
          <a:stretch/>
        </p:blipFill>
        <p:spPr>
          <a:xfrm>
            <a:off x="6238951" y="847649"/>
            <a:ext cx="5381244" cy="2928823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7867498" y="1086307"/>
            <a:ext cx="780898" cy="267005"/>
          </a:xfrm>
          <a:prstGeom prst="roundRect">
            <a:avLst>
              <a:gd name="adj" fmla="val 342465"/>
            </a:avLst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1"/>
          <p:cNvSpPr/>
          <p:nvPr/>
        </p:nvSpPr>
        <p:spPr>
          <a:xfrm>
            <a:off x="7839151" y="1086307"/>
            <a:ext cx="838505" cy="2670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38100" rIns="114300" bIns="381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2022 납품</a:t>
            </a:r>
            <a:endParaRPr lang="en-US" sz="900" dirty="0"/>
          </a:p>
        </p:txBody>
      </p:sp>
      <p:sp>
        <p:nvSpPr>
          <p:cNvPr id="19" name="Text 12"/>
          <p:cNvSpPr txBox="1"/>
          <p:nvPr/>
        </p:nvSpPr>
        <p:spPr>
          <a:xfrm>
            <a:off x="10423246" y="1123798"/>
            <a:ext cx="990295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 및 납품 완료</a:t>
            </a:r>
            <a:endParaRPr lang="en-US" sz="900" dirty="0"/>
          </a:p>
        </p:txBody>
      </p:sp>
      <p:sp>
        <p:nvSpPr>
          <p:cNvPr id="20" name="Text 13"/>
          <p:cNvSpPr txBox="1"/>
          <p:nvPr/>
        </p:nvSpPr>
        <p:spPr>
          <a:xfrm>
            <a:off x="7867498" y="1500530"/>
            <a:ext cx="36484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소방용 특수 밸브 개발</a:t>
            </a:r>
            <a:endParaRPr lang="en-US" sz="1500" dirty="0"/>
          </a:p>
        </p:txBody>
      </p:sp>
      <p:sp>
        <p:nvSpPr>
          <p:cNvPr id="21" name="Text 14"/>
          <p:cNvSpPr txBox="1"/>
          <p:nvPr/>
        </p:nvSpPr>
        <p:spPr>
          <a:xfrm>
            <a:off x="7867498" y="1880921"/>
            <a:ext cx="3534156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고압 및 특수 환경에서 작동하는 소방용 밸브 설계 및 제작.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엄격한 안전 기준을 충족하는 내구성 확보. </a:t>
            </a:r>
            <a:endParaRPr lang="en-US" sz="1100" dirty="0"/>
          </a:p>
        </p:txBody>
      </p:sp>
      <p:sp>
        <p:nvSpPr>
          <p:cNvPr id="22" name="Shape 15"/>
          <p:cNvSpPr/>
          <p:nvPr/>
        </p:nvSpPr>
        <p:spPr>
          <a:xfrm>
            <a:off x="7867498" y="3148279"/>
            <a:ext cx="3457346" cy="390449"/>
          </a:xfrm>
          <a:prstGeom prst="rect">
            <a:avLst/>
          </a:prstGeom>
          <a:solidFill>
            <a:srgbClr val="FFFBEB"/>
          </a:solidFill>
          <a:ln/>
        </p:spPr>
      </p:sp>
      <p:sp>
        <p:nvSpPr>
          <p:cNvPr id="23" name="Shape 16"/>
          <p:cNvSpPr/>
          <p:nvPr/>
        </p:nvSpPr>
        <p:spPr>
          <a:xfrm>
            <a:off x="7867498" y="3148279"/>
            <a:ext cx="28346" cy="39044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048549" y="3276295"/>
            <a:ext cx="133502" cy="13350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8257946" y="3148279"/>
            <a:ext cx="2753258" cy="391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성과: 안전성 테스트 통과 및 현장 실전 배치 완료</a:t>
            </a:r>
            <a:endParaRPr lang="en-US" sz="10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2" b="-2"/>
          <a:stretch/>
        </p:blipFill>
        <p:spPr>
          <a:xfrm>
            <a:off x="571500" y="4062679"/>
            <a:ext cx="5381244" cy="2928823"/>
          </a:xfrm>
          <a:prstGeom prst="rect">
            <a:avLst/>
          </a:prstGeom>
        </p:spPr>
      </p:pic>
      <p:sp>
        <p:nvSpPr>
          <p:cNvPr id="27" name="Shape 18"/>
          <p:cNvSpPr/>
          <p:nvPr/>
        </p:nvSpPr>
        <p:spPr>
          <a:xfrm>
            <a:off x="2200046" y="4300423"/>
            <a:ext cx="724205" cy="267005"/>
          </a:xfrm>
          <a:prstGeom prst="roundRect">
            <a:avLst>
              <a:gd name="adj" fmla="val 342465"/>
            </a:avLst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Text 19"/>
          <p:cNvSpPr/>
          <p:nvPr/>
        </p:nvSpPr>
        <p:spPr>
          <a:xfrm>
            <a:off x="2171700" y="4300423"/>
            <a:ext cx="781812" cy="2670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38100" rIns="114300" bIns="381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협력 과제</a:t>
            </a:r>
            <a:endParaRPr lang="en-US" sz="900" dirty="0"/>
          </a:p>
        </p:txBody>
      </p:sp>
      <p:sp>
        <p:nvSpPr>
          <p:cNvPr id="29" name="Text 20"/>
          <p:cNvSpPr txBox="1"/>
          <p:nvPr/>
        </p:nvSpPr>
        <p:spPr>
          <a:xfrm>
            <a:off x="4904842" y="4338828"/>
            <a:ext cx="923544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공동 기술 개발</a:t>
            </a:r>
            <a:endParaRPr lang="en-US" sz="900" dirty="0"/>
          </a:p>
        </p:txBody>
      </p:sp>
      <p:sp>
        <p:nvSpPr>
          <p:cNvPr id="30" name="Text 21"/>
          <p:cNvSpPr txBox="1"/>
          <p:nvPr/>
        </p:nvSpPr>
        <p:spPr>
          <a:xfrm>
            <a:off x="2200046" y="4714646"/>
            <a:ext cx="36484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기반 에너지 절감 장비 개발</a:t>
            </a:r>
            <a:endParaRPr lang="en-US" sz="1500" dirty="0"/>
          </a:p>
        </p:txBody>
      </p:sp>
      <p:sp>
        <p:nvSpPr>
          <p:cNvPr id="31" name="Text 22"/>
          <p:cNvSpPr txBox="1"/>
          <p:nvPr/>
        </p:nvSpPr>
        <p:spPr>
          <a:xfrm>
            <a:off x="2200046" y="5095951"/>
            <a:ext cx="35341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산업용 가열 공정의 에너지 소비를 획기적으로 줄이는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고주파(인덕션) 활용 장비 공동 연구 및 개발. </a:t>
            </a:r>
            <a:endParaRPr lang="en-US" sz="1100" dirty="0"/>
          </a:p>
        </p:txBody>
      </p:sp>
      <p:sp>
        <p:nvSpPr>
          <p:cNvPr id="32" name="Shape 23"/>
          <p:cNvSpPr/>
          <p:nvPr/>
        </p:nvSpPr>
        <p:spPr>
          <a:xfrm>
            <a:off x="2200046" y="6163056"/>
            <a:ext cx="3457346" cy="590702"/>
          </a:xfrm>
          <a:prstGeom prst="rect">
            <a:avLst/>
          </a:prstGeom>
          <a:solidFill>
            <a:srgbClr val="FFFBEB"/>
          </a:solidFill>
          <a:ln/>
        </p:spPr>
      </p:sp>
      <p:sp>
        <p:nvSpPr>
          <p:cNvPr id="33" name="Shape 24"/>
          <p:cNvSpPr/>
          <p:nvPr/>
        </p:nvSpPr>
        <p:spPr>
          <a:xfrm>
            <a:off x="2200046" y="6163056"/>
            <a:ext cx="28346" cy="59070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2381098" y="6391656"/>
            <a:ext cx="133502" cy="133502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2590495" y="6163056"/>
            <a:ext cx="299100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성과: 탄소 저감 및 에너지 효율화 기술 인증 기반 마련</a:t>
            </a:r>
            <a:endParaRPr lang="en-US" sz="1000" dirty="0"/>
          </a:p>
        </p:txBody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-2" b="-2"/>
          <a:stretch/>
        </p:blipFill>
        <p:spPr>
          <a:xfrm>
            <a:off x="6238951" y="4062679"/>
            <a:ext cx="5381244" cy="2928823"/>
          </a:xfrm>
          <a:prstGeom prst="rect">
            <a:avLst/>
          </a:prstGeom>
        </p:spPr>
      </p:pic>
      <p:sp>
        <p:nvSpPr>
          <p:cNvPr id="37" name="Shape 26"/>
          <p:cNvSpPr/>
          <p:nvPr/>
        </p:nvSpPr>
        <p:spPr>
          <a:xfrm>
            <a:off x="7867498" y="4300423"/>
            <a:ext cx="724205" cy="267005"/>
          </a:xfrm>
          <a:prstGeom prst="roundRect">
            <a:avLst>
              <a:gd name="adj" fmla="val 342465"/>
            </a:avLst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8" name="Text 27"/>
          <p:cNvSpPr/>
          <p:nvPr/>
        </p:nvSpPr>
        <p:spPr>
          <a:xfrm>
            <a:off x="7839151" y="4300423"/>
            <a:ext cx="781812" cy="2670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38100" rIns="114300" bIns="381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기술 협력</a:t>
            </a:r>
            <a:endParaRPr lang="en-US" sz="900" dirty="0"/>
          </a:p>
        </p:txBody>
      </p:sp>
      <p:sp>
        <p:nvSpPr>
          <p:cNvPr id="39" name="Text 28"/>
          <p:cNvSpPr txBox="1"/>
          <p:nvPr/>
        </p:nvSpPr>
        <p:spPr>
          <a:xfrm>
            <a:off x="10834726" y="4338828"/>
            <a:ext cx="58978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장비 개발</a:t>
            </a:r>
            <a:endParaRPr lang="en-US" sz="900" dirty="0"/>
          </a:p>
        </p:txBody>
      </p:sp>
      <p:sp>
        <p:nvSpPr>
          <p:cNvPr id="40" name="Text 29"/>
          <p:cNvSpPr txBox="1"/>
          <p:nvPr/>
        </p:nvSpPr>
        <p:spPr>
          <a:xfrm>
            <a:off x="7867498" y="4714646"/>
            <a:ext cx="36484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1182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산업용 고효율 분쇄기 개발</a:t>
            </a:r>
            <a:endParaRPr lang="en-US" sz="1500" dirty="0"/>
          </a:p>
        </p:txBody>
      </p:sp>
      <p:sp>
        <p:nvSpPr>
          <p:cNvPr id="41" name="Text 30"/>
          <p:cNvSpPr txBox="1"/>
          <p:nvPr/>
        </p:nvSpPr>
        <p:spPr>
          <a:xfrm>
            <a:off x="7867498" y="5095951"/>
            <a:ext cx="3534156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특수 소재 처리를 위한 강력한 파쇄 및 분쇄 메커니즘 설계.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자동화 제어 시스템을 연동한 정밀 분쇄 기술 구현. </a:t>
            </a:r>
            <a:endParaRPr lang="en-US" sz="1100" dirty="0"/>
          </a:p>
        </p:txBody>
      </p:sp>
      <p:sp>
        <p:nvSpPr>
          <p:cNvPr id="42" name="Shape 31"/>
          <p:cNvSpPr/>
          <p:nvPr/>
        </p:nvSpPr>
        <p:spPr>
          <a:xfrm>
            <a:off x="7867498" y="6362395"/>
            <a:ext cx="3457346" cy="390449"/>
          </a:xfrm>
          <a:prstGeom prst="rect">
            <a:avLst/>
          </a:prstGeom>
          <a:solidFill>
            <a:srgbClr val="FFFBEB"/>
          </a:solidFill>
          <a:ln/>
        </p:spPr>
      </p:sp>
      <p:sp>
        <p:nvSpPr>
          <p:cNvPr id="43" name="Shape 32"/>
          <p:cNvSpPr/>
          <p:nvPr/>
        </p:nvSpPr>
        <p:spPr>
          <a:xfrm>
            <a:off x="7867498" y="6362395"/>
            <a:ext cx="28346" cy="390449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44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8048549" y="6491326"/>
            <a:ext cx="133502" cy="133502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8257946" y="6362395"/>
            <a:ext cx="2753258" cy="391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성과: 장비 성능 고도화 및 내구성 강화 기술 확보</a:t>
            </a:r>
            <a:endParaRPr lang="en-US" sz="1000" dirty="0"/>
          </a:p>
        </p:txBody>
      </p:sp>
      <p:pic>
        <p:nvPicPr>
          <p:cNvPr id="46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4221785" y="1158545"/>
            <a:ext cx="123444" cy="123444"/>
          </a:xfrm>
          <a:prstGeom prst="rect">
            <a:avLst/>
          </a:prstGeom>
        </p:spPr>
      </p:pic>
      <p:pic>
        <p:nvPicPr>
          <p:cNvPr id="47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10261397" y="1158545"/>
            <a:ext cx="123444" cy="123444"/>
          </a:xfrm>
          <a:prstGeom prst="rect">
            <a:avLst/>
          </a:prstGeom>
        </p:spPr>
      </p:pic>
      <p:sp>
        <p:nvSpPr>
          <p:cNvPr id="48" name="Shape 34"/>
          <p:cNvSpPr/>
          <p:nvPr/>
        </p:nvSpPr>
        <p:spPr>
          <a:xfrm>
            <a:off x="580644" y="857707"/>
            <a:ext cx="1333195" cy="2915107"/>
          </a:xfrm>
          <a:prstGeom prst="roundRect">
            <a:avLst>
              <a:gd name="adj" fmla="val 15677"/>
            </a:avLst>
          </a:prstGeom>
          <a:solidFill>
            <a:srgbClr val="F1F5F9"/>
          </a:solidFill>
          <a:ln/>
        </p:spPr>
      </p:sp>
      <p:sp>
        <p:nvSpPr>
          <p:cNvPr id="49" name="Shape 35"/>
          <p:cNvSpPr/>
          <p:nvPr/>
        </p:nvSpPr>
        <p:spPr>
          <a:xfrm>
            <a:off x="1904695" y="857707"/>
            <a:ext cx="9144" cy="2915107"/>
          </a:xfrm>
          <a:prstGeom prst="roundRect">
            <a:avLst>
              <a:gd name="adj" fmla="val 2285714"/>
            </a:avLst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0" name="Shape 36"/>
          <p:cNvSpPr/>
          <p:nvPr/>
        </p:nvSpPr>
        <p:spPr>
          <a:xfrm>
            <a:off x="580644" y="857707"/>
            <a:ext cx="38405" cy="2909621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1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909828" y="1723644"/>
            <a:ext cx="666598" cy="666598"/>
          </a:xfrm>
          <a:prstGeom prst="rect">
            <a:avLst/>
          </a:prstGeom>
        </p:spPr>
      </p:pic>
      <p:pic>
        <p:nvPicPr>
          <p:cNvPr id="52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0" b="0"/>
          <a:stretch/>
        </p:blipFill>
        <p:spPr>
          <a:xfrm>
            <a:off x="1052474" y="1866290"/>
            <a:ext cx="381305" cy="381305"/>
          </a:xfrm>
          <a:prstGeom prst="rect">
            <a:avLst/>
          </a:prstGeom>
        </p:spPr>
      </p:pic>
      <p:sp>
        <p:nvSpPr>
          <p:cNvPr id="53" name="Text 37"/>
          <p:cNvSpPr txBox="1"/>
          <p:nvPr/>
        </p:nvSpPr>
        <p:spPr>
          <a:xfrm>
            <a:off x="743407" y="2504542"/>
            <a:ext cx="1000354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농림축산식품부</a:t>
            </a:r>
            <a:endParaRPr lang="en-US" sz="1200" dirty="0"/>
          </a:p>
        </p:txBody>
      </p:sp>
      <p:sp>
        <p:nvSpPr>
          <p:cNvPr id="54" name="Shape 38"/>
          <p:cNvSpPr/>
          <p:nvPr/>
        </p:nvSpPr>
        <p:spPr>
          <a:xfrm>
            <a:off x="6248095" y="857707"/>
            <a:ext cx="1333195" cy="2915107"/>
          </a:xfrm>
          <a:prstGeom prst="roundRect">
            <a:avLst>
              <a:gd name="adj" fmla="val 15677"/>
            </a:avLst>
          </a:prstGeom>
          <a:solidFill>
            <a:srgbClr val="F1F5F9"/>
          </a:solidFill>
          <a:ln/>
        </p:spPr>
      </p:sp>
      <p:sp>
        <p:nvSpPr>
          <p:cNvPr id="55" name="Shape 39"/>
          <p:cNvSpPr/>
          <p:nvPr/>
        </p:nvSpPr>
        <p:spPr>
          <a:xfrm>
            <a:off x="7572146" y="857707"/>
            <a:ext cx="9144" cy="2915107"/>
          </a:xfrm>
          <a:prstGeom prst="roundRect">
            <a:avLst>
              <a:gd name="adj" fmla="val 2285714"/>
            </a:avLst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6" name="Shape 40"/>
          <p:cNvSpPr/>
          <p:nvPr/>
        </p:nvSpPr>
        <p:spPr>
          <a:xfrm>
            <a:off x="6248095" y="857707"/>
            <a:ext cx="38405" cy="2909621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7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6577279" y="1822399"/>
            <a:ext cx="666598" cy="666598"/>
          </a:xfrm>
          <a:prstGeom prst="rect">
            <a:avLst/>
          </a:prstGeom>
        </p:spPr>
      </p:pic>
      <p:pic>
        <p:nvPicPr>
          <p:cNvPr id="58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6719926" y="1965046"/>
            <a:ext cx="381305" cy="381305"/>
          </a:xfrm>
          <a:prstGeom prst="rect">
            <a:avLst/>
          </a:prstGeom>
        </p:spPr>
      </p:pic>
      <p:sp>
        <p:nvSpPr>
          <p:cNvPr id="59" name="Text 41"/>
          <p:cNvSpPr txBox="1"/>
          <p:nvPr/>
        </p:nvSpPr>
        <p:spPr>
          <a:xfrm>
            <a:off x="6661404" y="2603297"/>
            <a:ext cx="505663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소방청</a:t>
            </a:r>
            <a:endParaRPr lang="en-US" sz="1200" dirty="0"/>
          </a:p>
        </p:txBody>
      </p:sp>
      <p:sp>
        <p:nvSpPr>
          <p:cNvPr id="60" name="Shape 42"/>
          <p:cNvSpPr/>
          <p:nvPr/>
        </p:nvSpPr>
        <p:spPr>
          <a:xfrm>
            <a:off x="580644" y="4071823"/>
            <a:ext cx="1333195" cy="2915107"/>
          </a:xfrm>
          <a:prstGeom prst="roundRect">
            <a:avLst>
              <a:gd name="adj" fmla="val 15677"/>
            </a:avLst>
          </a:prstGeom>
          <a:solidFill>
            <a:srgbClr val="F1F5F9"/>
          </a:solidFill>
          <a:ln/>
        </p:spPr>
      </p:sp>
      <p:sp>
        <p:nvSpPr>
          <p:cNvPr id="61" name="Shape 43"/>
          <p:cNvSpPr/>
          <p:nvPr/>
        </p:nvSpPr>
        <p:spPr>
          <a:xfrm>
            <a:off x="1904695" y="4071823"/>
            <a:ext cx="9144" cy="2915107"/>
          </a:xfrm>
          <a:prstGeom prst="roundRect">
            <a:avLst>
              <a:gd name="adj" fmla="val 2285714"/>
            </a:avLst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2" name="Shape 44"/>
          <p:cNvSpPr/>
          <p:nvPr/>
        </p:nvSpPr>
        <p:spPr>
          <a:xfrm>
            <a:off x="580644" y="4071823"/>
            <a:ext cx="38405" cy="2909621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3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909828" y="4938674"/>
            <a:ext cx="666598" cy="666598"/>
          </a:xfrm>
          <a:prstGeom prst="rect">
            <a:avLst/>
          </a:prstGeom>
        </p:spPr>
      </p:pic>
      <p:pic>
        <p:nvPicPr>
          <p:cNvPr id="64" name="Image 17" descr="preencoded.png">    </p:cNvPr>
          <p:cNvPicPr>
            <a:picLocks noChangeAspect="1"/>
          </p:cNvPicPr>
          <p:nvPr/>
        </p:nvPicPr>
        <p:blipFill>
          <a:blip r:embed="rId18"/>
          <a:srcRect l="-17" r="-17" t="0" b="0"/>
          <a:stretch/>
        </p:blipFill>
        <p:spPr>
          <a:xfrm>
            <a:off x="1076249" y="5081321"/>
            <a:ext cx="333756" cy="381305"/>
          </a:xfrm>
          <a:prstGeom prst="rect">
            <a:avLst/>
          </a:prstGeom>
        </p:spPr>
      </p:pic>
      <p:sp>
        <p:nvSpPr>
          <p:cNvPr id="65" name="Text 45"/>
          <p:cNvSpPr txBox="1"/>
          <p:nvPr/>
        </p:nvSpPr>
        <p:spPr>
          <a:xfrm>
            <a:off x="864108" y="5719572"/>
            <a:ext cx="76261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한국에너지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관리공단</a:t>
            </a:r>
            <a:endParaRPr lang="en-US" sz="1200" dirty="0"/>
          </a:p>
        </p:txBody>
      </p:sp>
      <p:sp>
        <p:nvSpPr>
          <p:cNvPr id="66" name="Shape 46"/>
          <p:cNvSpPr/>
          <p:nvPr/>
        </p:nvSpPr>
        <p:spPr>
          <a:xfrm>
            <a:off x="6248095" y="4071823"/>
            <a:ext cx="1333195" cy="2915107"/>
          </a:xfrm>
          <a:prstGeom prst="roundRect">
            <a:avLst>
              <a:gd name="adj" fmla="val 15677"/>
            </a:avLst>
          </a:prstGeom>
          <a:solidFill>
            <a:srgbClr val="F1F5F9"/>
          </a:solidFill>
          <a:ln/>
        </p:spPr>
      </p:sp>
      <p:sp>
        <p:nvSpPr>
          <p:cNvPr id="67" name="Shape 47"/>
          <p:cNvSpPr/>
          <p:nvPr/>
        </p:nvSpPr>
        <p:spPr>
          <a:xfrm>
            <a:off x="7572146" y="4071823"/>
            <a:ext cx="9144" cy="2915107"/>
          </a:xfrm>
          <a:prstGeom prst="roundRect">
            <a:avLst>
              <a:gd name="adj" fmla="val 2285714"/>
            </a:avLst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8" name="Shape 48"/>
          <p:cNvSpPr/>
          <p:nvPr/>
        </p:nvSpPr>
        <p:spPr>
          <a:xfrm>
            <a:off x="6248095" y="4071823"/>
            <a:ext cx="38405" cy="2909621"/>
          </a:xfrm>
          <a:prstGeom prst="rect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9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0" b="0"/>
          <a:stretch/>
        </p:blipFill>
        <p:spPr>
          <a:xfrm>
            <a:off x="6577279" y="4938674"/>
            <a:ext cx="666598" cy="666598"/>
          </a:xfrm>
          <a:prstGeom prst="rect">
            <a:avLst/>
          </a:prstGeom>
        </p:spPr>
      </p:pic>
      <p:pic>
        <p:nvPicPr>
          <p:cNvPr id="70" name="Image 19" descr="preencoded.png">    </p:cNvPr>
          <p:cNvPicPr>
            <a:picLocks noChangeAspect="1"/>
          </p:cNvPicPr>
          <p:nvPr/>
        </p:nvPicPr>
        <p:blipFill>
          <a:blip r:embed="rId20"/>
          <a:srcRect l="0" r="0" t="-24" b="-24"/>
          <a:stretch/>
        </p:blipFill>
        <p:spPr>
          <a:xfrm>
            <a:off x="6672377" y="5081321"/>
            <a:ext cx="476402" cy="381305"/>
          </a:xfrm>
          <a:prstGeom prst="rect">
            <a:avLst/>
          </a:prstGeom>
        </p:spPr>
      </p:pic>
      <p:sp>
        <p:nvSpPr>
          <p:cNvPr id="71" name="Text 49"/>
          <p:cNvSpPr txBox="1"/>
          <p:nvPr/>
        </p:nvSpPr>
        <p:spPr>
          <a:xfrm>
            <a:off x="6461150" y="5719572"/>
            <a:ext cx="9052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한국고용물질</a:t>
            </a:r>
            <a:pPr algn="ctr" indent="0" marL="0">
              <a:buNone/>
            </a:pP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개발원</a:t>
            </a:r>
            <a:endParaRPr lang="en-US" sz="1200" dirty="0"/>
          </a:p>
        </p:txBody>
      </p:sp>
      <p:sp>
        <p:nvSpPr>
          <p:cNvPr id="72" name="Shape 50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3" name="Shape 51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74" name="Text 52"/>
          <p:cNvSpPr txBox="1"/>
          <p:nvPr/>
        </p:nvSpPr>
        <p:spPr>
          <a:xfrm>
            <a:off x="571500" y="0"/>
            <a:ext cx="51819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정부 과제 실적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Government Projects</a:t>
            </a:r>
            <a:endParaRPr lang="en-US" sz="2400" dirty="0"/>
          </a:p>
        </p:txBody>
      </p:sp>
      <p:sp>
        <p:nvSpPr>
          <p:cNvPr id="75" name="Shape 53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6" name="Text 54"/>
          <p:cNvSpPr txBox="1"/>
          <p:nvPr/>
        </p:nvSpPr>
        <p:spPr>
          <a:xfrm>
            <a:off x="9273845" y="128930"/>
            <a:ext cx="2925166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주요 국책 과제 수행 및 공공기관 협력 현황</a:t>
            </a:r>
            <a:endParaRPr lang="en-US" sz="1000" dirty="0"/>
          </a:p>
        </p:txBody>
      </p:sp>
      <p:sp>
        <p:nvSpPr>
          <p:cNvPr id="77" name="Shape 55"/>
          <p:cNvSpPr/>
          <p:nvPr/>
        </p:nvSpPr>
        <p:spPr>
          <a:xfrm>
            <a:off x="0" y="7372807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8" name="Shape 56"/>
          <p:cNvSpPr/>
          <p:nvPr/>
        </p:nvSpPr>
        <p:spPr>
          <a:xfrm>
            <a:off x="0" y="7372807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79" name="Text 57"/>
          <p:cNvSpPr txBox="1"/>
          <p:nvPr/>
        </p:nvSpPr>
        <p:spPr>
          <a:xfrm>
            <a:off x="9631375" y="7381951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952805"/>
            <a:ext cx="12191695" cy="5429707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l="0" r="0" t="-5" b="-5"/>
          <a:stretch/>
        </p:blipFill>
        <p:spPr>
          <a:xfrm>
            <a:off x="0" y="952805"/>
            <a:ext cx="12191695" cy="542970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71500" y="1429207"/>
            <a:ext cx="5381244" cy="2095805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6238951" y="1429207"/>
            <a:ext cx="5381244" cy="2095805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571500" y="3810305"/>
            <a:ext cx="5381244" cy="2095805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238951" y="3810305"/>
            <a:ext cx="5381244" cy="2095805"/>
          </a:xfrm>
          <a:prstGeom prst="roundRect">
            <a:avLst>
              <a:gd name="adj" fmla="val 476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580644" y="1438351"/>
            <a:ext cx="1904695" cy="2076602"/>
          </a:xfrm>
          <a:prstGeom prst="roundRect">
            <a:avLst>
              <a:gd name="adj" fmla="val 5761"/>
            </a:avLst>
          </a:prstGeom>
          <a:solidFill>
            <a:srgbClr val="FFFFFF"/>
          </a:solidFill>
          <a:ln/>
        </p:spPr>
      </p:sp>
      <p:sp>
        <p:nvSpPr>
          <p:cNvPr id="11" name="Shape 7"/>
          <p:cNvSpPr/>
          <p:nvPr/>
        </p:nvSpPr>
        <p:spPr>
          <a:xfrm>
            <a:off x="2476195" y="1438351"/>
            <a:ext cx="9144" cy="2076602"/>
          </a:xfrm>
          <a:prstGeom prst="roundRect">
            <a:avLst>
              <a:gd name="adj" fmla="val 1200000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04672" y="2339035"/>
            <a:ext cx="1451153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A50034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LG Display</a:t>
            </a:r>
            <a:endParaRPr lang="en-US" sz="18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-27" r="-27" t="0" b="0"/>
          <a:stretch/>
        </p:blipFill>
        <p:spPr>
          <a:xfrm>
            <a:off x="11001146" y="5143500"/>
            <a:ext cx="428854" cy="571500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248095" y="1438351"/>
            <a:ext cx="1904695" cy="2076602"/>
          </a:xfrm>
          <a:prstGeom prst="roundRect">
            <a:avLst>
              <a:gd name="adj" fmla="val 5761"/>
            </a:avLst>
          </a:prstGeom>
          <a:solidFill>
            <a:srgbClr val="FFFFFF"/>
          </a:solidFill>
          <a:ln/>
        </p:spPr>
      </p:sp>
      <p:sp>
        <p:nvSpPr>
          <p:cNvPr id="15" name="Shape 10"/>
          <p:cNvSpPr/>
          <p:nvPr/>
        </p:nvSpPr>
        <p:spPr>
          <a:xfrm>
            <a:off x="8143646" y="1438351"/>
            <a:ext cx="9144" cy="2076602"/>
          </a:xfrm>
          <a:prstGeom prst="roundRect">
            <a:avLst>
              <a:gd name="adj" fmla="val 1200000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587338" y="2201875"/>
            <a:ext cx="121981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8A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SAMSUNG</a:t>
            </a:r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428A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SDI</a:t>
            </a:r>
            <a:endParaRPr lang="en-US" sz="18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16" b="-16"/>
          <a:stretch/>
        </p:blipFill>
        <p:spPr>
          <a:xfrm>
            <a:off x="10715854" y="5143500"/>
            <a:ext cx="714146" cy="571500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580644" y="3819449"/>
            <a:ext cx="1904695" cy="2076602"/>
          </a:xfrm>
          <a:prstGeom prst="roundRect">
            <a:avLst>
              <a:gd name="adj" fmla="val 5761"/>
            </a:avLst>
          </a:prstGeom>
          <a:solidFill>
            <a:srgbClr val="FFFFFF"/>
          </a:solidFill>
          <a:ln/>
        </p:spPr>
      </p:sp>
      <p:sp>
        <p:nvSpPr>
          <p:cNvPr id="19" name="Shape 13"/>
          <p:cNvSpPr/>
          <p:nvPr/>
        </p:nvSpPr>
        <p:spPr>
          <a:xfrm>
            <a:off x="2476195" y="3819449"/>
            <a:ext cx="9144" cy="2076602"/>
          </a:xfrm>
          <a:prstGeom prst="roundRect">
            <a:avLst>
              <a:gd name="adj" fmla="val 1200000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20" name="Text 14"/>
          <p:cNvSpPr txBox="1"/>
          <p:nvPr/>
        </p:nvSpPr>
        <p:spPr>
          <a:xfrm>
            <a:off x="1112825" y="4583887"/>
            <a:ext cx="838505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5F9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posco</a:t>
            </a:r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555555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CHEMICAL</a:t>
            </a:r>
            <a:endParaRPr lang="en-US" sz="18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rcRect l="-347" r="-347" t="0" b="0"/>
          <a:stretch/>
        </p:blipFill>
        <p:spPr>
          <a:xfrm>
            <a:off x="10782605" y="5143500"/>
            <a:ext cx="647395" cy="571500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6248095" y="3819449"/>
            <a:ext cx="1904695" cy="2076602"/>
          </a:xfrm>
          <a:prstGeom prst="roundRect">
            <a:avLst>
              <a:gd name="adj" fmla="val 5761"/>
            </a:avLst>
          </a:prstGeom>
          <a:solidFill>
            <a:srgbClr val="FFFFFF"/>
          </a:solidFill>
          <a:ln/>
        </p:spPr>
      </p:sp>
      <p:sp>
        <p:nvSpPr>
          <p:cNvPr id="23" name="Shape 16"/>
          <p:cNvSpPr/>
          <p:nvPr/>
        </p:nvSpPr>
        <p:spPr>
          <a:xfrm>
            <a:off x="8143646" y="3819449"/>
            <a:ext cx="9144" cy="2076602"/>
          </a:xfrm>
          <a:prstGeom prst="roundRect">
            <a:avLst>
              <a:gd name="adj" fmla="val 1200000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24" name="Text 17"/>
          <p:cNvSpPr txBox="1"/>
          <p:nvPr/>
        </p:nvSpPr>
        <p:spPr>
          <a:xfrm>
            <a:off x="6687922" y="4583887"/>
            <a:ext cx="1019556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373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Hanwha</a:t>
            </a:r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88888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Solutions</a:t>
            </a:r>
            <a:endParaRPr lang="en-US" sz="180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16" b="-16"/>
          <a:stretch/>
        </p:blipFill>
        <p:spPr>
          <a:xfrm>
            <a:off x="10715854" y="5143500"/>
            <a:ext cx="714146" cy="5715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2771546" y="2239366"/>
            <a:ext cx="30769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핸드폰 배터리 개발 및 납품</a:t>
            </a:r>
            <a:endParaRPr lang="en-US" sz="150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2771546" y="2620670"/>
            <a:ext cx="133502" cy="133502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2980944" y="2620670"/>
            <a:ext cx="2257654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고정밀 자동화 공정 기술 적용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7년 전 프로젝트 수행 완료 및 양산 적용</a:t>
            </a:r>
            <a:endParaRPr lang="en-US" sz="1000" dirty="0"/>
          </a:p>
        </p:txBody>
      </p:sp>
      <p:sp>
        <p:nvSpPr>
          <p:cNvPr id="29" name="Shape 20"/>
          <p:cNvSpPr/>
          <p:nvPr/>
        </p:nvSpPr>
        <p:spPr>
          <a:xfrm>
            <a:off x="2771546" y="1915668"/>
            <a:ext cx="1828800" cy="247802"/>
          </a:xfrm>
          <a:prstGeom prst="roundRect">
            <a:avLst>
              <a:gd name="adj" fmla="val 113540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2771546" y="1915668"/>
            <a:ext cx="1901952" cy="2478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Electronic Component</a:t>
            </a:r>
            <a:endParaRPr lang="en-US" sz="900" dirty="0"/>
          </a:p>
        </p:txBody>
      </p:sp>
      <p:sp>
        <p:nvSpPr>
          <p:cNvPr id="31" name="Text 22"/>
          <p:cNvSpPr txBox="1"/>
          <p:nvPr/>
        </p:nvSpPr>
        <p:spPr>
          <a:xfrm>
            <a:off x="8438998" y="2239366"/>
            <a:ext cx="3285439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O-링 자동화 장비 및 파쇄기 개발</a:t>
            </a:r>
            <a:endParaRPr lang="en-US" sz="150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rcRect l="-2512" r="-2512" t="0" b="0"/>
          <a:stretch/>
        </p:blipFill>
        <p:spPr>
          <a:xfrm>
            <a:off x="8438998" y="2620670"/>
            <a:ext cx="105156" cy="133502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8620049" y="2620670"/>
            <a:ext cx="205740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 및 김해 공장 설치 및 납품 완료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생산 라인 효율성 증대 기여</a:t>
            </a:r>
            <a:endParaRPr lang="en-US" sz="1000" dirty="0"/>
          </a:p>
        </p:txBody>
      </p:sp>
      <p:sp>
        <p:nvSpPr>
          <p:cNvPr id="34" name="Shape 24"/>
          <p:cNvSpPr/>
          <p:nvPr/>
        </p:nvSpPr>
        <p:spPr>
          <a:xfrm>
            <a:off x="8438998" y="1915668"/>
            <a:ext cx="1543507" cy="247802"/>
          </a:xfrm>
          <a:prstGeom prst="roundRect">
            <a:avLst>
              <a:gd name="adj" fmla="val 113540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25"/>
          <p:cNvSpPr txBox="1"/>
          <p:nvPr/>
        </p:nvSpPr>
        <p:spPr>
          <a:xfrm>
            <a:off x="8438998" y="1915668"/>
            <a:ext cx="1604772" cy="2478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Automation System</a:t>
            </a:r>
            <a:endParaRPr lang="en-US" sz="900" dirty="0"/>
          </a:p>
        </p:txBody>
      </p:sp>
      <p:sp>
        <p:nvSpPr>
          <p:cNvPr id="36" name="Text 26"/>
          <p:cNvSpPr txBox="1"/>
          <p:nvPr/>
        </p:nvSpPr>
        <p:spPr>
          <a:xfrm>
            <a:off x="2771546" y="4620463"/>
            <a:ext cx="30769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2차 전지 코팅 장비 개발</a:t>
            </a:r>
            <a:endParaRPr lang="en-US" sz="1500" dirty="0"/>
          </a:p>
        </p:txBody>
      </p:sp>
      <p:pic>
        <p:nvPicPr>
          <p:cNvPr id="37" name="Image 8" descr="preencoded.png">    </p:cNvPr>
          <p:cNvPicPr>
            <a:picLocks noChangeAspect="1"/>
          </p:cNvPicPr>
          <p:nvPr/>
        </p:nvPicPr>
        <p:blipFill>
          <a:blip r:embed="rId9"/>
          <a:srcRect l="-837" r="-837" t="0" b="0"/>
          <a:stretch/>
        </p:blipFill>
        <p:spPr>
          <a:xfrm>
            <a:off x="2771546" y="5001768"/>
            <a:ext cx="152705" cy="133502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3000146" y="5001768"/>
            <a:ext cx="1862633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공정 장비 국산화 기술 지원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고품질 코팅 기술력 확보</a:t>
            </a:r>
            <a:endParaRPr lang="en-US" sz="1000" dirty="0"/>
          </a:p>
        </p:txBody>
      </p:sp>
      <p:sp>
        <p:nvSpPr>
          <p:cNvPr id="39" name="Shape 28"/>
          <p:cNvSpPr/>
          <p:nvPr/>
        </p:nvSpPr>
        <p:spPr>
          <a:xfrm>
            <a:off x="2771546" y="4296766"/>
            <a:ext cx="1524305" cy="247802"/>
          </a:xfrm>
          <a:prstGeom prst="roundRect">
            <a:avLst>
              <a:gd name="adj" fmla="val 113540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0" name="Text 29"/>
          <p:cNvSpPr txBox="1"/>
          <p:nvPr/>
        </p:nvSpPr>
        <p:spPr>
          <a:xfrm>
            <a:off x="2771546" y="4296766"/>
            <a:ext cx="1585570" cy="2478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Secondary Battery</a:t>
            </a:r>
            <a:endParaRPr lang="en-US" sz="900" dirty="0"/>
          </a:p>
        </p:txBody>
      </p:sp>
      <p:sp>
        <p:nvSpPr>
          <p:cNvPr id="41" name="Text 30"/>
          <p:cNvSpPr txBox="1"/>
          <p:nvPr/>
        </p:nvSpPr>
        <p:spPr>
          <a:xfrm>
            <a:off x="8438998" y="4620463"/>
            <a:ext cx="3076956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태양광 솔루션 액추에이터 제작</a:t>
            </a:r>
            <a:endParaRPr lang="en-US" sz="1500" dirty="0"/>
          </a:p>
        </p:txBody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0"/>
          <a:srcRect l="-837" r="-837" t="0" b="0"/>
          <a:stretch/>
        </p:blipFill>
        <p:spPr>
          <a:xfrm>
            <a:off x="8438998" y="5001768"/>
            <a:ext cx="152705" cy="13350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8667598" y="5001768"/>
            <a:ext cx="1981505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진천 공장 납품 및 현장 적용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태양광 패널 구동 정밀 제어 시스템</a:t>
            </a:r>
            <a:endParaRPr lang="en-US" sz="1000" dirty="0"/>
          </a:p>
        </p:txBody>
      </p:sp>
      <p:sp>
        <p:nvSpPr>
          <p:cNvPr id="44" name="Shape 32"/>
          <p:cNvSpPr/>
          <p:nvPr/>
        </p:nvSpPr>
        <p:spPr>
          <a:xfrm>
            <a:off x="8438998" y="4296766"/>
            <a:ext cx="1485900" cy="247802"/>
          </a:xfrm>
          <a:prstGeom prst="roundRect">
            <a:avLst>
              <a:gd name="adj" fmla="val 113540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5" name="Text 33"/>
          <p:cNvSpPr txBox="1"/>
          <p:nvPr/>
        </p:nvSpPr>
        <p:spPr>
          <a:xfrm>
            <a:off x="8438998" y="4296766"/>
            <a:ext cx="1546250" cy="2478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Renewable Energy</a:t>
            </a:r>
            <a:endParaRPr lang="en-US" sz="900" dirty="0"/>
          </a:p>
        </p:txBody>
      </p:sp>
      <p:sp>
        <p:nvSpPr>
          <p:cNvPr id="46" name="Shape 34"/>
          <p:cNvSpPr/>
          <p:nvPr/>
        </p:nvSpPr>
        <p:spPr>
          <a:xfrm>
            <a:off x="0" y="0"/>
            <a:ext cx="12191695" cy="95280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Shape 35"/>
          <p:cNvSpPr/>
          <p:nvPr/>
        </p:nvSpPr>
        <p:spPr>
          <a:xfrm>
            <a:off x="0" y="943661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48" name="Text 36"/>
          <p:cNvSpPr txBox="1"/>
          <p:nvPr/>
        </p:nvSpPr>
        <p:spPr>
          <a:xfrm>
            <a:off x="571500" y="243230"/>
            <a:ext cx="5106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대기업 납품 실적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Enterprise Clients</a:t>
            </a:r>
            <a:endParaRPr lang="en-US" sz="2400" dirty="0"/>
          </a:p>
        </p:txBody>
      </p:sp>
      <p:sp>
        <p:nvSpPr>
          <p:cNvPr id="49" name="Shape 37"/>
          <p:cNvSpPr/>
          <p:nvPr/>
        </p:nvSpPr>
        <p:spPr>
          <a:xfrm>
            <a:off x="571500" y="24323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0" name="Text 38"/>
          <p:cNvSpPr txBox="1"/>
          <p:nvPr/>
        </p:nvSpPr>
        <p:spPr>
          <a:xfrm>
            <a:off x="8942832" y="371246"/>
            <a:ext cx="323149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국내 주요 대기업과의 파트너십 및 프로젝트 수행</a:t>
            </a:r>
            <a:endParaRPr lang="en-US" sz="1000" dirty="0"/>
          </a:p>
        </p:txBody>
      </p:sp>
      <p:sp>
        <p:nvSpPr>
          <p:cNvPr id="51" name="Shape 39"/>
          <p:cNvSpPr/>
          <p:nvPr/>
        </p:nvSpPr>
        <p:spPr>
          <a:xfrm>
            <a:off x="0" y="6381598"/>
            <a:ext cx="12191695" cy="47640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Shape 40"/>
          <p:cNvSpPr/>
          <p:nvPr/>
        </p:nvSpPr>
        <p:spPr>
          <a:xfrm>
            <a:off x="0" y="6381598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3" name="Text 41"/>
          <p:cNvSpPr txBox="1"/>
          <p:nvPr/>
        </p:nvSpPr>
        <p:spPr>
          <a:xfrm>
            <a:off x="9631375" y="6538874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6782105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0" r="0" t="0" b="0"/>
          <a:stretch/>
        </p:blipFill>
        <p:spPr>
          <a:xfrm>
            <a:off x="8382305" y="466344"/>
            <a:ext cx="3810305" cy="381030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71500" y="752551"/>
            <a:ext cx="5429707" cy="2143354"/>
          </a:xfrm>
          <a:prstGeom prst="roundRect">
            <a:avLst>
              <a:gd name="adj" fmla="val 60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809244" y="990295"/>
            <a:ext cx="476402" cy="476402"/>
          </a:xfrm>
          <a:prstGeom prst="roundRect">
            <a:avLst>
              <a:gd name="adj" fmla="val 92131"/>
            </a:avLst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-57" r="-57" t="0" b="0"/>
          <a:stretch/>
        </p:blipFill>
        <p:spPr>
          <a:xfrm>
            <a:off x="947318" y="1114654"/>
            <a:ext cx="200254" cy="22860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4638751" y="990295"/>
            <a:ext cx="1123798" cy="237744"/>
          </a:xfrm>
          <a:prstGeom prst="roundRect">
            <a:avLst>
              <a:gd name="adj" fmla="val 384615"/>
            </a:avLst>
          </a:pr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4610405" y="990295"/>
            <a:ext cx="1181405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01600" tIns="38100" rIns="101600" bIns="38100" rtlCol="0" anchor="ctr"/>
          <a:lstStyle/>
          <a:p>
            <a:pPr algn="ctr" indent="0" marL="0">
              <a:buNone/>
            </a:pPr>
            <a:r>
              <a:rPr lang="en-US" sz="800" b="1" spc="38" kern="0" dirty="0">
                <a:solidFill>
                  <a:srgbClr val="1E40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Private Sector</a:t>
            </a:r>
            <a:endParaRPr lang="en-US" sz="800" dirty="0"/>
          </a:p>
        </p:txBody>
      </p:sp>
      <p:sp>
        <p:nvSpPr>
          <p:cNvPr id="11" name="Text 6"/>
          <p:cNvSpPr txBox="1"/>
          <p:nvPr/>
        </p:nvSpPr>
        <p:spPr>
          <a:xfrm>
            <a:off x="809244" y="1657807"/>
            <a:ext cx="77906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2018년 납품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809244" y="1919326"/>
            <a:ext cx="50676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녹십자 (Green Cross)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809244" y="2253082"/>
            <a:ext cx="502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임신 시약 테스트기 제조 설비 제작 및 납품.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정밀 의료 기기 자동화 공정 구축.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191402" y="752551"/>
            <a:ext cx="5429707" cy="2143354"/>
          </a:xfrm>
          <a:prstGeom prst="roundRect">
            <a:avLst>
              <a:gd name="adj" fmla="val 60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429146" y="990295"/>
            <a:ext cx="476402" cy="476402"/>
          </a:xfrm>
          <a:prstGeom prst="roundRect">
            <a:avLst>
              <a:gd name="adj" fmla="val 92131"/>
            </a:avLst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553505" y="1114654"/>
            <a:ext cx="228600" cy="22860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10274198" y="990295"/>
            <a:ext cx="1114654" cy="237744"/>
          </a:xfrm>
          <a:prstGeom prst="roundRect">
            <a:avLst>
              <a:gd name="adj" fmla="val 384615"/>
            </a:avLst>
          </a:pr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10245852" y="990295"/>
            <a:ext cx="1172261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01600" tIns="38100" rIns="101600" bIns="38100" rtlCol="0" anchor="ctr"/>
          <a:lstStyle/>
          <a:p>
            <a:pPr algn="ctr" indent="0" marL="0">
              <a:buNone/>
            </a:pPr>
            <a:r>
              <a:rPr lang="en-US" sz="800" b="1" spc="38" kern="0" dirty="0">
                <a:solidFill>
                  <a:srgbClr val="1E40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Export</a:t>
            </a:r>
            <a:endParaRPr lang="en-US" sz="800" dirty="0"/>
          </a:p>
        </p:txBody>
      </p:sp>
      <p:sp>
        <p:nvSpPr>
          <p:cNvPr id="19" name="Text 13"/>
          <p:cNvSpPr txBox="1"/>
          <p:nvPr/>
        </p:nvSpPr>
        <p:spPr>
          <a:xfrm>
            <a:off x="6429146" y="1657807"/>
            <a:ext cx="77906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2020년 수출</a:t>
            </a:r>
            <a:endParaRPr lang="en-US" sz="900" dirty="0"/>
          </a:p>
        </p:txBody>
      </p:sp>
      <p:sp>
        <p:nvSpPr>
          <p:cNvPr id="20" name="Text 14"/>
          <p:cNvSpPr txBox="1"/>
          <p:nvPr/>
        </p:nvSpPr>
        <p:spPr>
          <a:xfrm>
            <a:off x="6429146" y="1919326"/>
            <a:ext cx="51435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중국 호남성 식품기업</a:t>
            </a:r>
            <a:endParaRPr lang="en-US" sz="1300" dirty="0"/>
          </a:p>
        </p:txBody>
      </p:sp>
      <p:sp>
        <p:nvSpPr>
          <p:cNvPr id="21" name="Text 15"/>
          <p:cNvSpPr txBox="1"/>
          <p:nvPr/>
        </p:nvSpPr>
        <p:spPr>
          <a:xfrm>
            <a:off x="6429146" y="2253082"/>
            <a:ext cx="502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오렌지 슬러시 자동화 생산 라인 구축.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(투입 - 건조 - 초콜릿 코팅 - 포장 일체형)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571500" y="3081528"/>
            <a:ext cx="5429707" cy="2143354"/>
          </a:xfrm>
          <a:prstGeom prst="roundRect">
            <a:avLst>
              <a:gd name="adj" fmla="val 60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09244" y="3319272"/>
            <a:ext cx="476402" cy="476402"/>
          </a:xfrm>
          <a:prstGeom prst="roundRect">
            <a:avLst>
              <a:gd name="adj" fmla="val 9213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33602" y="3443630"/>
            <a:ext cx="228600" cy="228600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4787798" y="3319272"/>
            <a:ext cx="981151" cy="237744"/>
          </a:xfrm>
          <a:prstGeom prst="roundRect">
            <a:avLst>
              <a:gd name="adj" fmla="val 384615"/>
            </a:avLst>
          </a:prstGeom>
          <a:solidFill>
            <a:srgbClr val="E5E7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Text 19"/>
          <p:cNvSpPr/>
          <p:nvPr/>
        </p:nvSpPr>
        <p:spPr>
          <a:xfrm>
            <a:off x="4758538" y="3319272"/>
            <a:ext cx="1038758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01600" tIns="38100" rIns="101600" bIns="38100" rtlCol="0" anchor="ctr"/>
          <a:lstStyle/>
          <a:p>
            <a:pPr algn="ctr" indent="0" marL="0">
              <a:buNone/>
            </a:pPr>
            <a:r>
              <a:rPr lang="en-US" sz="800" b="1" spc="38" kern="0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R&amp;D Partner</a:t>
            </a:r>
            <a:endParaRPr lang="en-US" sz="800" dirty="0"/>
          </a:p>
        </p:txBody>
      </p:sp>
      <p:sp>
        <p:nvSpPr>
          <p:cNvPr id="27" name="Text 20"/>
          <p:cNvSpPr txBox="1"/>
          <p:nvPr/>
        </p:nvSpPr>
        <p:spPr>
          <a:xfrm>
            <a:off x="809244" y="3985870"/>
            <a:ext cx="9976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2016 ~ 2017년</a:t>
            </a:r>
            <a:endParaRPr lang="en-US" sz="900" dirty="0"/>
          </a:p>
        </p:txBody>
      </p:sp>
      <p:sp>
        <p:nvSpPr>
          <p:cNvPr id="28" name="Text 21"/>
          <p:cNvSpPr txBox="1"/>
          <p:nvPr/>
        </p:nvSpPr>
        <p:spPr>
          <a:xfrm>
            <a:off x="809244" y="4248302"/>
            <a:ext cx="51435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한국생산기술연구원</a:t>
            </a:r>
            <a:endParaRPr lang="en-US" sz="1300" dirty="0"/>
          </a:p>
        </p:txBody>
      </p:sp>
      <p:sp>
        <p:nvSpPr>
          <p:cNvPr id="29" name="Text 22"/>
          <p:cNvSpPr txBox="1"/>
          <p:nvPr/>
        </p:nvSpPr>
        <p:spPr>
          <a:xfrm>
            <a:off x="809244" y="4581144"/>
            <a:ext cx="502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해상 풍력발전기 날개 수리용 엘리베이터 개발.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제주도 인근 해상 실증 및 특수 목적 장비 기술 확보.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6191402" y="3081528"/>
            <a:ext cx="5429707" cy="2143354"/>
          </a:xfrm>
          <a:prstGeom prst="roundRect">
            <a:avLst>
              <a:gd name="adj" fmla="val 60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6429146" y="3319272"/>
            <a:ext cx="476402" cy="476402"/>
          </a:xfrm>
          <a:prstGeom prst="roundRect">
            <a:avLst>
              <a:gd name="adj" fmla="val 92131"/>
            </a:avLst>
          </a:prstGeom>
          <a:solidFill>
            <a:srgbClr val="F3F4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553505" y="3443630"/>
            <a:ext cx="228600" cy="228600"/>
          </a:xfrm>
          <a:prstGeom prst="rect">
            <a:avLst/>
          </a:prstGeom>
        </p:spPr>
      </p:pic>
      <p:sp>
        <p:nvSpPr>
          <p:cNvPr id="33" name="Shape 25"/>
          <p:cNvSpPr/>
          <p:nvPr/>
        </p:nvSpPr>
        <p:spPr>
          <a:xfrm>
            <a:off x="10043770" y="3319272"/>
            <a:ext cx="1343254" cy="237744"/>
          </a:xfrm>
          <a:prstGeom prst="roundRect">
            <a:avLst>
              <a:gd name="adj" fmla="val 384615"/>
            </a:avLst>
          </a:prstGeom>
          <a:solidFill>
            <a:srgbClr val="E5E7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Text 26"/>
          <p:cNvSpPr/>
          <p:nvPr/>
        </p:nvSpPr>
        <p:spPr>
          <a:xfrm>
            <a:off x="10014509" y="3319272"/>
            <a:ext cx="1400861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01600" tIns="38100" rIns="101600" bIns="38100" rtlCol="0" anchor="ctr"/>
          <a:lstStyle/>
          <a:p>
            <a:pPr algn="ctr" indent="0" marL="0">
              <a:buNone/>
            </a:pPr>
            <a:r>
              <a:rPr lang="en-US" sz="800" b="1" spc="38" kern="0" dirty="0">
                <a:solidFill>
                  <a:srgbClr val="37415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Univ. Cooperation</a:t>
            </a:r>
            <a:endParaRPr lang="en-US" sz="800" dirty="0"/>
          </a:p>
        </p:txBody>
      </p:sp>
      <p:sp>
        <p:nvSpPr>
          <p:cNvPr id="35" name="Text 27"/>
          <p:cNvSpPr txBox="1"/>
          <p:nvPr/>
        </p:nvSpPr>
        <p:spPr>
          <a:xfrm>
            <a:off x="6429146" y="3985870"/>
            <a:ext cx="12152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산학 협력 프로젝트</a:t>
            </a:r>
            <a:endParaRPr lang="en-US" sz="900" dirty="0"/>
          </a:p>
        </p:txBody>
      </p:sp>
      <p:sp>
        <p:nvSpPr>
          <p:cNvPr id="36" name="Text 28"/>
          <p:cNvSpPr txBox="1"/>
          <p:nvPr/>
        </p:nvSpPr>
        <p:spPr>
          <a:xfrm>
            <a:off x="6429146" y="4248302"/>
            <a:ext cx="51435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연세대학교 원주캠퍼스</a:t>
            </a:r>
            <a:endParaRPr lang="en-US" sz="1300" dirty="0"/>
          </a:p>
        </p:txBody>
      </p:sp>
      <p:sp>
        <p:nvSpPr>
          <p:cNvPr id="37" name="Text 29"/>
          <p:cNvSpPr txBox="1"/>
          <p:nvPr/>
        </p:nvSpPr>
        <p:spPr>
          <a:xfrm>
            <a:off x="6429146" y="4581144"/>
            <a:ext cx="50292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식물 로터리 방식 스마트팜 테스트베드 구축.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1억원 규모 자체 예산 투입, 상추/양파/마늘 재배 실증.</a:t>
            </a:r>
            <a:endParaRPr lang="en-US" sz="1000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10" b="-10"/>
          <a:stretch/>
        </p:blipFill>
        <p:spPr>
          <a:xfrm>
            <a:off x="571500" y="5410505"/>
            <a:ext cx="11048695" cy="1548079"/>
          </a:xfrm>
          <a:prstGeom prst="rect">
            <a:avLst/>
          </a:prstGeom>
        </p:spPr>
      </p:pic>
      <p:sp>
        <p:nvSpPr>
          <p:cNvPr id="39" name="Shape 30"/>
          <p:cNvSpPr/>
          <p:nvPr/>
        </p:nvSpPr>
        <p:spPr>
          <a:xfrm>
            <a:off x="809244" y="5802782"/>
            <a:ext cx="761695" cy="761695"/>
          </a:xfrm>
          <a:prstGeom prst="roundRect">
            <a:avLst>
              <a:gd name="adj" fmla="val 48019"/>
            </a:avLst>
          </a:prstGeom>
          <a:solidFill>
            <a:srgbClr val="ECFD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0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1019556" y="6013094"/>
            <a:ext cx="342900" cy="342900"/>
          </a:xfrm>
          <a:prstGeom prst="rect">
            <a:avLst/>
          </a:prstGeom>
        </p:spPr>
      </p:pic>
      <p:sp>
        <p:nvSpPr>
          <p:cNvPr id="41" name="Shape 31"/>
          <p:cNvSpPr/>
          <p:nvPr/>
        </p:nvSpPr>
        <p:spPr>
          <a:xfrm>
            <a:off x="1857146" y="5648249"/>
            <a:ext cx="1143000" cy="237744"/>
          </a:xfrm>
          <a:prstGeom prst="roundRect">
            <a:avLst>
              <a:gd name="adj" fmla="val 384615"/>
            </a:avLst>
          </a:pr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2" name="Text 32"/>
          <p:cNvSpPr/>
          <p:nvPr/>
        </p:nvSpPr>
        <p:spPr>
          <a:xfrm>
            <a:off x="1828800" y="5648249"/>
            <a:ext cx="1200607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01600" tIns="38100" rIns="101600" bIns="38100" rtlCol="0" anchor="ctr"/>
          <a:lstStyle/>
          <a:p>
            <a:pPr algn="ctr" indent="0" marL="0">
              <a:buNone/>
            </a:pPr>
            <a:r>
              <a:rPr lang="en-US" sz="800" b="1" spc="38" kern="0" dirty="0">
                <a:solidFill>
                  <a:srgbClr val="0478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Proven Record</a:t>
            </a:r>
            <a:endParaRPr lang="en-US" sz="800" dirty="0"/>
          </a:p>
        </p:txBody>
      </p:sp>
      <p:sp>
        <p:nvSpPr>
          <p:cNvPr id="43" name="Text 33"/>
          <p:cNvSpPr txBox="1"/>
          <p:nvPr/>
        </p:nvSpPr>
        <p:spPr>
          <a:xfrm>
            <a:off x="3089758" y="5672023"/>
            <a:ext cx="91897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2015년 ~ 현재</a:t>
            </a:r>
            <a:endParaRPr lang="en-US" sz="900" dirty="0"/>
          </a:p>
        </p:txBody>
      </p:sp>
      <p:sp>
        <p:nvSpPr>
          <p:cNvPr id="44" name="Text 34"/>
          <p:cNvSpPr txBox="1"/>
          <p:nvPr/>
        </p:nvSpPr>
        <p:spPr>
          <a:xfrm>
            <a:off x="1857146" y="5928970"/>
            <a:ext cx="8001000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478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경주 돈사 분뇨 처리 설비</a:t>
            </a:r>
            <a:endParaRPr lang="en-US" sz="1600" dirty="0"/>
          </a:p>
        </p:txBody>
      </p:sp>
      <p:sp>
        <p:nvSpPr>
          <p:cNvPr id="45" name="Text 35"/>
          <p:cNvSpPr txBox="1"/>
          <p:nvPr/>
        </p:nvSpPr>
        <p:spPr>
          <a:xfrm>
            <a:off x="1857146" y="6319418"/>
            <a:ext cx="78867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실제 축산 농가 현장에서 8년 이상 가동 중.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장기 운영을 통해 검증된 내구성과 안정적인 분뇨 처리 능력.</a:t>
            </a:r>
            <a:endParaRPr lang="en-US" sz="1000" dirty="0"/>
          </a:p>
        </p:txBody>
      </p:sp>
      <p:sp>
        <p:nvSpPr>
          <p:cNvPr id="46" name="Shape 36"/>
          <p:cNvSpPr/>
          <p:nvPr/>
        </p:nvSpPr>
        <p:spPr>
          <a:xfrm>
            <a:off x="9953244" y="5786323"/>
            <a:ext cx="1429207" cy="800100"/>
          </a:xfrm>
          <a:prstGeom prst="roundRect">
            <a:avLst>
              <a:gd name="adj" fmla="val 21769"/>
            </a:avLst>
          </a:prstGeom>
          <a:solidFill>
            <a:srgbClr val="FFFFFF">
              <a:alpha val="80000"/>
            </a:srgbClr>
          </a:solidFill>
          <a:ln w="12700">
            <a:solidFill>
              <a:srgbClr val="D1FAE5"/>
            </a:solidFill>
            <a:prstDash val="solid"/>
          </a:ln>
        </p:spPr>
      </p:sp>
      <p:sp>
        <p:nvSpPr>
          <p:cNvPr id="47" name="Text 37"/>
          <p:cNvSpPr txBox="1"/>
          <p:nvPr/>
        </p:nvSpPr>
        <p:spPr>
          <a:xfrm>
            <a:off x="10441534" y="5891479"/>
            <a:ext cx="56144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5966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운영 기간</a:t>
            </a:r>
            <a:endParaRPr lang="en-US" sz="900" dirty="0"/>
          </a:p>
        </p:txBody>
      </p:sp>
      <p:sp>
        <p:nvSpPr>
          <p:cNvPr id="48" name="Text 38"/>
          <p:cNvSpPr txBox="1"/>
          <p:nvPr/>
        </p:nvSpPr>
        <p:spPr>
          <a:xfrm>
            <a:off x="10355580" y="6062472"/>
            <a:ext cx="77358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478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8년 이상</a:t>
            </a:r>
            <a:endParaRPr lang="en-US" sz="1300" dirty="0"/>
          </a:p>
        </p:txBody>
      </p:sp>
      <p:sp>
        <p:nvSpPr>
          <p:cNvPr id="49" name="Text 39"/>
          <p:cNvSpPr txBox="1"/>
          <p:nvPr/>
        </p:nvSpPr>
        <p:spPr>
          <a:xfrm>
            <a:off x="10363810" y="6319418"/>
            <a:ext cx="715975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무중단 안정화</a:t>
            </a:r>
            <a:endParaRPr lang="en-US" sz="800" dirty="0"/>
          </a:p>
        </p:txBody>
      </p:sp>
      <p:sp>
        <p:nvSpPr>
          <p:cNvPr id="50" name="Shape 40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Shape 41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2" name="Text 42"/>
          <p:cNvSpPr txBox="1"/>
          <p:nvPr/>
        </p:nvSpPr>
        <p:spPr>
          <a:xfrm>
            <a:off x="571500" y="0"/>
            <a:ext cx="57342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민간 · 연구기관 협력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Private &amp; Research</a:t>
            </a:r>
            <a:endParaRPr lang="en-US" sz="2400" dirty="0"/>
          </a:p>
        </p:txBody>
      </p:sp>
      <p:sp>
        <p:nvSpPr>
          <p:cNvPr id="53" name="Shape 43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4" name="Text 44"/>
          <p:cNvSpPr txBox="1"/>
          <p:nvPr/>
        </p:nvSpPr>
        <p:spPr>
          <a:xfrm>
            <a:off x="8340242" y="128930"/>
            <a:ext cx="3983126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산업 분야의 민간 기업 및 전문 연구소와의 협력 사례</a:t>
            </a:r>
            <a:endParaRPr lang="en-US" sz="1000" dirty="0"/>
          </a:p>
        </p:txBody>
      </p:sp>
      <p:sp>
        <p:nvSpPr>
          <p:cNvPr id="55" name="Shape 45"/>
          <p:cNvSpPr/>
          <p:nvPr/>
        </p:nvSpPr>
        <p:spPr>
          <a:xfrm>
            <a:off x="0" y="7243877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Shape 46"/>
          <p:cNvSpPr/>
          <p:nvPr/>
        </p:nvSpPr>
        <p:spPr>
          <a:xfrm>
            <a:off x="0" y="7243877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7" name="Text 47"/>
          <p:cNvSpPr txBox="1"/>
          <p:nvPr/>
        </p:nvSpPr>
        <p:spPr>
          <a:xfrm>
            <a:off x="9631375" y="7253021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725119"/>
            <a:ext cx="12191695" cy="5772607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106424"/>
            <a:ext cx="3181198" cy="5009998"/>
          </a:xfrm>
          <a:prstGeom prst="roundRect">
            <a:avLst>
              <a:gd name="adj" fmla="val 275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683410" y="1717243"/>
            <a:ext cx="952805" cy="952805"/>
          </a:xfrm>
          <a:prstGeom prst="ellipse">
            <a:avLst/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873606" y="1907438"/>
            <a:ext cx="571500" cy="5715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23874" y="2860243"/>
            <a:ext cx="2677363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</a:t>
            </a:r>
            <a:pPr algn="ctr" indent="0" marL="0">
              <a:buNone/>
            </a:pP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액상화 기술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828446" y="3607308"/>
            <a:ext cx="266730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고주파(인덕션) 가열 방식을 응용한</a:t>
            </a:r>
            <a:pPr algn="ctr" indent="0" marL="0">
              <a:buNone/>
            </a:pP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친환경 폐스티로폼 처리 솔루션입니다.</a:t>
            </a:r>
            <a:pPr algn="ctr" indent="0" marL="0">
              <a:buNone/>
            </a:pP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기존 소각 방식 대비 탄소 배출을 최소화하며</a:t>
            </a:r>
            <a:pPr algn="ctr" indent="0" marL="0">
              <a:buNone/>
            </a:pP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자원 순환 효율을 극대화합니다. 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866851" y="4978908"/>
            <a:ext cx="2590495" cy="523951"/>
          </a:xfrm>
          <a:prstGeom prst="roundRect">
            <a:avLst>
              <a:gd name="adj" fmla="val 50769"/>
            </a:avLst>
          </a:prstGeom>
          <a:solidFill>
            <a:srgbClr val="FFFBEB"/>
          </a:solidFill>
          <a:ln w="12700">
            <a:solidFill>
              <a:srgbClr val="FCD34D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1431950" y="5140757"/>
            <a:ext cx="2045513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핵심: 현장 이동식 액상화 처리 </a:t>
            </a:r>
            <a:endParaRPr lang="en-US" sz="10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222553" y="5176418"/>
            <a:ext cx="133502" cy="13350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366260" y="1106424"/>
            <a:ext cx="37627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75" kern="0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Process Flow </a:t>
            </a:r>
            <a:endParaRPr lang="en-US" sz="12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rcRect l="-2994" r="-2994" t="0" b="0"/>
          <a:stretch/>
        </p:blipFill>
        <p:spPr>
          <a:xfrm>
            <a:off x="4128516" y="1144829"/>
            <a:ext cx="161849" cy="152705"/>
          </a:xfrm>
          <a:prstGeom prst="rect">
            <a:avLst/>
          </a:prstGeom>
        </p:spPr>
      </p:pic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rcRect l="-403" r="-403" t="0" b="0"/>
          <a:stretch/>
        </p:blipFill>
        <p:spPr>
          <a:xfrm>
            <a:off x="4357116" y="1716329"/>
            <a:ext cx="19202" cy="420624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626450" y="1106424"/>
            <a:ext cx="31153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75" kern="0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Key Advantages </a:t>
            </a:r>
            <a:endParaRPr lang="en-US" sz="12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rcRect l="-2994" r="-2994" t="0" b="0"/>
          <a:stretch/>
        </p:blipFill>
        <p:spPr>
          <a:xfrm>
            <a:off x="8388706" y="1144829"/>
            <a:ext cx="161849" cy="152705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8388706" y="1677924"/>
            <a:ext cx="3238805" cy="1000354"/>
          </a:xfrm>
          <a:prstGeom prst="roundRect">
            <a:avLst>
              <a:gd name="adj" fmla="val 20893"/>
            </a:avLst>
          </a:prstGeom>
          <a:solidFill>
            <a:srgbClr val="FFFFFF"/>
          </a:solidFill>
          <a:ln/>
        </p:spPr>
      </p:sp>
      <p:sp>
        <p:nvSpPr>
          <p:cNvPr id="19" name="Shape 11"/>
          <p:cNvSpPr/>
          <p:nvPr/>
        </p:nvSpPr>
        <p:spPr>
          <a:xfrm>
            <a:off x="8388706" y="1677924"/>
            <a:ext cx="38405" cy="1000354"/>
          </a:xfrm>
          <a:prstGeom prst="roundRect">
            <a:avLst>
              <a:gd name="adj" fmla="val 544215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8617306" y="1887322"/>
            <a:ext cx="237744" cy="190195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8969350" y="1868119"/>
            <a:ext cx="26581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운송비 절감 (이동 불필요)</a:t>
            </a:r>
            <a:endParaRPr lang="en-US" sz="1200" dirty="0"/>
          </a:p>
        </p:txBody>
      </p:sp>
      <p:sp>
        <p:nvSpPr>
          <p:cNvPr id="22" name="Text 13"/>
          <p:cNvSpPr txBox="1"/>
          <p:nvPr/>
        </p:nvSpPr>
        <p:spPr>
          <a:xfrm>
            <a:off x="8969350" y="2135124"/>
            <a:ext cx="2543861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처리장으로 이동하지 않고 발생 현장에서 즉시 처리하여 물류 비용을 획기적으로 절감합니다.</a:t>
            </a:r>
            <a:endParaRPr lang="en-US" sz="900" dirty="0"/>
          </a:p>
        </p:txBody>
      </p:sp>
      <p:sp>
        <p:nvSpPr>
          <p:cNvPr id="23" name="Shape 14"/>
          <p:cNvSpPr/>
          <p:nvPr/>
        </p:nvSpPr>
        <p:spPr>
          <a:xfrm>
            <a:off x="8388706" y="2824582"/>
            <a:ext cx="3238805" cy="1000354"/>
          </a:xfrm>
          <a:prstGeom prst="roundRect">
            <a:avLst>
              <a:gd name="adj" fmla="val 20893"/>
            </a:avLst>
          </a:prstGeom>
          <a:solidFill>
            <a:srgbClr val="FFFFFF"/>
          </a:solidFill>
          <a:ln/>
        </p:spPr>
      </p:sp>
      <p:sp>
        <p:nvSpPr>
          <p:cNvPr id="24" name="Shape 15"/>
          <p:cNvSpPr/>
          <p:nvPr/>
        </p:nvSpPr>
        <p:spPr>
          <a:xfrm>
            <a:off x="8388706" y="2824582"/>
            <a:ext cx="38405" cy="1000354"/>
          </a:xfrm>
          <a:prstGeom prst="roundRect">
            <a:avLst>
              <a:gd name="adj" fmla="val 544215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617306" y="3034894"/>
            <a:ext cx="190195" cy="190195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8921801" y="3015691"/>
            <a:ext cx="27057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환경 오염 최소화</a:t>
            </a:r>
            <a:endParaRPr lang="en-US" sz="1200" dirty="0"/>
          </a:p>
        </p:txBody>
      </p:sp>
      <p:sp>
        <p:nvSpPr>
          <p:cNvPr id="27" name="Text 17"/>
          <p:cNvSpPr txBox="1"/>
          <p:nvPr/>
        </p:nvSpPr>
        <p:spPr>
          <a:xfrm>
            <a:off x="8921801" y="3281782"/>
            <a:ext cx="2591410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 방식으로 유해 가스 발생을 억제하고 2차 환경 오염을 방지합니다.</a:t>
            </a:r>
            <a:endParaRPr lang="en-US" sz="900" dirty="0"/>
          </a:p>
        </p:txBody>
      </p:sp>
      <p:sp>
        <p:nvSpPr>
          <p:cNvPr id="28" name="Shape 18"/>
          <p:cNvSpPr/>
          <p:nvPr/>
        </p:nvSpPr>
        <p:spPr>
          <a:xfrm>
            <a:off x="8388706" y="3972154"/>
            <a:ext cx="3238805" cy="1000354"/>
          </a:xfrm>
          <a:prstGeom prst="roundRect">
            <a:avLst>
              <a:gd name="adj" fmla="val 20893"/>
            </a:avLst>
          </a:prstGeom>
          <a:solidFill>
            <a:srgbClr val="FFFFFF"/>
          </a:solidFill>
          <a:ln/>
        </p:spPr>
      </p:sp>
      <p:sp>
        <p:nvSpPr>
          <p:cNvPr id="29" name="Shape 19"/>
          <p:cNvSpPr/>
          <p:nvPr/>
        </p:nvSpPr>
        <p:spPr>
          <a:xfrm>
            <a:off x="8388706" y="3972154"/>
            <a:ext cx="38405" cy="1000354"/>
          </a:xfrm>
          <a:prstGeom prst="roundRect">
            <a:avLst>
              <a:gd name="adj" fmla="val 544215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rcRect l="-1282" r="-1282" t="0" b="0"/>
          <a:stretch/>
        </p:blipFill>
        <p:spPr>
          <a:xfrm>
            <a:off x="8617306" y="4181551"/>
            <a:ext cx="219456" cy="190195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8950147" y="4162349"/>
            <a:ext cx="267736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도로 유실 및 비산 방지</a:t>
            </a:r>
            <a:endParaRPr lang="en-US" sz="1200" dirty="0"/>
          </a:p>
        </p:txBody>
      </p:sp>
      <p:sp>
        <p:nvSpPr>
          <p:cNvPr id="32" name="Text 21"/>
          <p:cNvSpPr txBox="1"/>
          <p:nvPr/>
        </p:nvSpPr>
        <p:spPr>
          <a:xfrm>
            <a:off x="8950147" y="4429354"/>
            <a:ext cx="2563063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부피가 큰 스티로폼 운송 중 발생하는 파손, 비산 먼지, 도로 유실 문제를 원천 차단합니다.</a:t>
            </a:r>
            <a:endParaRPr lang="en-US" sz="900" dirty="0"/>
          </a:p>
        </p:txBody>
      </p:sp>
      <p:sp>
        <p:nvSpPr>
          <p:cNvPr id="33" name="Shape 22"/>
          <p:cNvSpPr/>
          <p:nvPr/>
        </p:nvSpPr>
        <p:spPr>
          <a:xfrm>
            <a:off x="8388706" y="5118811"/>
            <a:ext cx="3238805" cy="1000354"/>
          </a:xfrm>
          <a:prstGeom prst="roundRect">
            <a:avLst>
              <a:gd name="adj" fmla="val 20893"/>
            </a:avLst>
          </a:prstGeom>
          <a:solidFill>
            <a:srgbClr val="FFFFFF"/>
          </a:solidFill>
          <a:ln/>
        </p:spPr>
      </p:sp>
      <p:sp>
        <p:nvSpPr>
          <p:cNvPr id="34" name="Shape 23"/>
          <p:cNvSpPr/>
          <p:nvPr/>
        </p:nvSpPr>
        <p:spPr>
          <a:xfrm>
            <a:off x="8388706" y="5118811"/>
            <a:ext cx="38405" cy="1000354"/>
          </a:xfrm>
          <a:prstGeom prst="roundRect">
            <a:avLst>
              <a:gd name="adj" fmla="val 544215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rcRect l="-1648" r="-1648" t="0" b="0"/>
          <a:stretch/>
        </p:blipFill>
        <p:spPr>
          <a:xfrm>
            <a:off x="8617306" y="5328209"/>
            <a:ext cx="171907" cy="190195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8902598" y="5309006"/>
            <a:ext cx="2724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현장 즉시 처리</a:t>
            </a:r>
            <a:endParaRPr lang="en-US" sz="1200" dirty="0"/>
          </a:p>
        </p:txBody>
      </p:sp>
      <p:sp>
        <p:nvSpPr>
          <p:cNvPr id="37" name="Text 25"/>
          <p:cNvSpPr txBox="1"/>
          <p:nvPr/>
        </p:nvSpPr>
        <p:spPr>
          <a:xfrm>
            <a:off x="8902598" y="5576011"/>
            <a:ext cx="2610612" cy="35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이동식 차량/설비를 통해 폐기물 발생 즉시 처리가 가능하여 적재 공간 문제를 해결합니다.</a:t>
            </a:r>
            <a:endParaRPr lang="en-US" sz="900" dirty="0"/>
          </a:p>
        </p:txBody>
      </p:sp>
      <p:sp>
        <p:nvSpPr>
          <p:cNvPr id="38" name="Shape 26"/>
          <p:cNvSpPr/>
          <p:nvPr/>
        </p:nvSpPr>
        <p:spPr>
          <a:xfrm>
            <a:off x="0" y="6494069"/>
            <a:ext cx="12191695" cy="37124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Shape 27"/>
          <p:cNvSpPr/>
          <p:nvPr/>
        </p:nvSpPr>
        <p:spPr>
          <a:xfrm>
            <a:off x="0" y="6494069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40" name="Text 28"/>
          <p:cNvSpPr txBox="1"/>
          <p:nvPr/>
        </p:nvSpPr>
        <p:spPr>
          <a:xfrm>
            <a:off x="9631375" y="6594653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07</a:t>
            </a:r>
            <a:endParaRPr lang="en-US" sz="900" dirty="0"/>
          </a:p>
        </p:txBody>
      </p:sp>
      <p:sp>
        <p:nvSpPr>
          <p:cNvPr id="41" name="Shape 29"/>
          <p:cNvSpPr/>
          <p:nvPr/>
        </p:nvSpPr>
        <p:spPr>
          <a:xfrm>
            <a:off x="4128516" y="1525219"/>
            <a:ext cx="3886200" cy="666598"/>
          </a:xfrm>
          <a:prstGeom prst="roundRect">
            <a:avLst>
              <a:gd name="adj" fmla="val 4703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2" name="Shape 30"/>
          <p:cNvSpPr/>
          <p:nvPr/>
        </p:nvSpPr>
        <p:spPr>
          <a:xfrm>
            <a:off x="4290365" y="1706270"/>
            <a:ext cx="304495" cy="304495"/>
          </a:xfrm>
          <a:prstGeom prst="ellipse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" name="Text 31"/>
          <p:cNvSpPr/>
          <p:nvPr/>
        </p:nvSpPr>
        <p:spPr>
          <a:xfrm>
            <a:off x="4262018" y="1706270"/>
            <a:ext cx="3621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1000" dirty="0"/>
          </a:p>
        </p:txBody>
      </p:sp>
      <p:sp>
        <p:nvSpPr>
          <p:cNvPr id="44" name="Text 32"/>
          <p:cNvSpPr txBox="1"/>
          <p:nvPr/>
        </p:nvSpPr>
        <p:spPr>
          <a:xfrm>
            <a:off x="4747565" y="1649578"/>
            <a:ext cx="184160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폐스티로폼 수거</a:t>
            </a:r>
            <a:endParaRPr lang="en-US" sz="1200" dirty="0"/>
          </a:p>
        </p:txBody>
      </p:sp>
      <p:sp>
        <p:nvSpPr>
          <p:cNvPr id="45" name="Text 33"/>
          <p:cNvSpPr txBox="1"/>
          <p:nvPr/>
        </p:nvSpPr>
        <p:spPr>
          <a:xfrm>
            <a:off x="4747565" y="1897380"/>
            <a:ext cx="21534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건설 현장, 수산 시장 등 발생지 수거</a:t>
            </a:r>
            <a:endParaRPr lang="en-US" sz="900" dirty="0"/>
          </a:p>
        </p:txBody>
      </p:sp>
      <p:sp>
        <p:nvSpPr>
          <p:cNvPr id="46" name="Shape 34"/>
          <p:cNvSpPr/>
          <p:nvPr/>
        </p:nvSpPr>
        <p:spPr>
          <a:xfrm>
            <a:off x="4128516" y="2505456"/>
            <a:ext cx="3886200" cy="666598"/>
          </a:xfrm>
          <a:prstGeom prst="roundRect">
            <a:avLst>
              <a:gd name="adj" fmla="val 4703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7" name="Shape 35"/>
          <p:cNvSpPr/>
          <p:nvPr/>
        </p:nvSpPr>
        <p:spPr>
          <a:xfrm>
            <a:off x="4290365" y="2686507"/>
            <a:ext cx="304495" cy="304495"/>
          </a:xfrm>
          <a:prstGeom prst="ellipse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8" name="Text 36"/>
          <p:cNvSpPr/>
          <p:nvPr/>
        </p:nvSpPr>
        <p:spPr>
          <a:xfrm>
            <a:off x="4262018" y="2686507"/>
            <a:ext cx="3621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1000" dirty="0"/>
          </a:p>
        </p:txBody>
      </p:sp>
      <p:sp>
        <p:nvSpPr>
          <p:cNvPr id="49" name="Text 37"/>
          <p:cNvSpPr txBox="1"/>
          <p:nvPr/>
        </p:nvSpPr>
        <p:spPr>
          <a:xfrm>
            <a:off x="4747565" y="2629814"/>
            <a:ext cx="16989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 (고주파)</a:t>
            </a:r>
            <a:endParaRPr lang="en-US" sz="1200" dirty="0"/>
          </a:p>
        </p:txBody>
      </p:sp>
      <p:sp>
        <p:nvSpPr>
          <p:cNvPr id="50" name="Text 38"/>
          <p:cNvSpPr txBox="1"/>
          <p:nvPr/>
        </p:nvSpPr>
        <p:spPr>
          <a:xfrm>
            <a:off x="4747565" y="2877617"/>
            <a:ext cx="1702613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인덕션 가열로 분자 구조 분해</a:t>
            </a:r>
            <a:endParaRPr lang="en-US" sz="900" dirty="0"/>
          </a:p>
        </p:txBody>
      </p:sp>
      <p:sp>
        <p:nvSpPr>
          <p:cNvPr id="51" name="Shape 39"/>
          <p:cNvSpPr/>
          <p:nvPr/>
        </p:nvSpPr>
        <p:spPr>
          <a:xfrm>
            <a:off x="4128516" y="3485693"/>
            <a:ext cx="3886200" cy="666598"/>
          </a:xfrm>
          <a:prstGeom prst="roundRect">
            <a:avLst>
              <a:gd name="adj" fmla="val 4703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52" name="Shape 40"/>
          <p:cNvSpPr/>
          <p:nvPr/>
        </p:nvSpPr>
        <p:spPr>
          <a:xfrm>
            <a:off x="4290365" y="3666744"/>
            <a:ext cx="304495" cy="304495"/>
          </a:xfrm>
          <a:prstGeom prst="ellipse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Text 41"/>
          <p:cNvSpPr/>
          <p:nvPr/>
        </p:nvSpPr>
        <p:spPr>
          <a:xfrm>
            <a:off x="4262018" y="3666744"/>
            <a:ext cx="3621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1000" dirty="0"/>
          </a:p>
        </p:txBody>
      </p:sp>
      <p:sp>
        <p:nvSpPr>
          <p:cNvPr id="54" name="Text 42"/>
          <p:cNvSpPr txBox="1"/>
          <p:nvPr/>
        </p:nvSpPr>
        <p:spPr>
          <a:xfrm>
            <a:off x="4747565" y="3610051"/>
            <a:ext cx="17181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액상화 (부피 감축)</a:t>
            </a:r>
            <a:endParaRPr lang="en-US" sz="1200" dirty="0"/>
          </a:p>
        </p:txBody>
      </p:sp>
      <p:sp>
        <p:nvSpPr>
          <p:cNvPr id="55" name="Text 43"/>
          <p:cNvSpPr txBox="1"/>
          <p:nvPr/>
        </p:nvSpPr>
        <p:spPr>
          <a:xfrm>
            <a:off x="4747565" y="3857854"/>
            <a:ext cx="1952244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부피 1/100 수준으로 획기적 감축</a:t>
            </a:r>
            <a:endParaRPr lang="en-US" sz="900" dirty="0"/>
          </a:p>
        </p:txBody>
      </p:sp>
      <p:sp>
        <p:nvSpPr>
          <p:cNvPr id="56" name="Shape 44"/>
          <p:cNvSpPr/>
          <p:nvPr/>
        </p:nvSpPr>
        <p:spPr>
          <a:xfrm>
            <a:off x="4128516" y="4465930"/>
            <a:ext cx="3886200" cy="666598"/>
          </a:xfrm>
          <a:prstGeom prst="roundRect">
            <a:avLst>
              <a:gd name="adj" fmla="val 4703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57" name="Shape 45"/>
          <p:cNvSpPr/>
          <p:nvPr/>
        </p:nvSpPr>
        <p:spPr>
          <a:xfrm>
            <a:off x="4290365" y="4646981"/>
            <a:ext cx="304495" cy="304495"/>
          </a:xfrm>
          <a:prstGeom prst="ellipse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" name="Text 46"/>
          <p:cNvSpPr/>
          <p:nvPr/>
        </p:nvSpPr>
        <p:spPr>
          <a:xfrm>
            <a:off x="4262018" y="4646981"/>
            <a:ext cx="3621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1000" dirty="0"/>
          </a:p>
        </p:txBody>
      </p:sp>
      <p:sp>
        <p:nvSpPr>
          <p:cNvPr id="59" name="Text 47"/>
          <p:cNvSpPr txBox="1"/>
          <p:nvPr/>
        </p:nvSpPr>
        <p:spPr>
          <a:xfrm>
            <a:off x="4747565" y="4590288"/>
            <a:ext cx="15151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LDP 원액 환원</a:t>
            </a:r>
            <a:endParaRPr lang="en-US" sz="1200" dirty="0"/>
          </a:p>
        </p:txBody>
      </p:sp>
      <p:sp>
        <p:nvSpPr>
          <p:cNvPr id="60" name="Text 48"/>
          <p:cNvSpPr txBox="1"/>
          <p:nvPr/>
        </p:nvSpPr>
        <p:spPr>
          <a:xfrm>
            <a:off x="4747565" y="4838090"/>
            <a:ext cx="1761134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고품질 재생 원료(LDP)로 전환</a:t>
            </a:r>
            <a:endParaRPr lang="en-US" sz="900" dirty="0"/>
          </a:p>
        </p:txBody>
      </p:sp>
      <p:sp>
        <p:nvSpPr>
          <p:cNvPr id="61" name="Shape 49"/>
          <p:cNvSpPr/>
          <p:nvPr/>
        </p:nvSpPr>
        <p:spPr>
          <a:xfrm>
            <a:off x="4128516" y="5446166"/>
            <a:ext cx="3886200" cy="666598"/>
          </a:xfrm>
          <a:prstGeom prst="roundRect">
            <a:avLst>
              <a:gd name="adj" fmla="val 4703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2" name="Shape 50"/>
          <p:cNvSpPr/>
          <p:nvPr/>
        </p:nvSpPr>
        <p:spPr>
          <a:xfrm>
            <a:off x="4290365" y="5627218"/>
            <a:ext cx="304495" cy="304495"/>
          </a:xfrm>
          <a:prstGeom prst="ellipse">
            <a:avLst/>
          </a:prstGeom>
          <a:solidFill>
            <a:srgbClr val="0B1F4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51"/>
          <p:cNvSpPr/>
          <p:nvPr/>
        </p:nvSpPr>
        <p:spPr>
          <a:xfrm>
            <a:off x="4262018" y="5627218"/>
            <a:ext cx="3621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1000" dirty="0"/>
          </a:p>
        </p:txBody>
      </p:sp>
      <p:sp>
        <p:nvSpPr>
          <p:cNvPr id="64" name="Text 52"/>
          <p:cNvSpPr txBox="1"/>
          <p:nvPr/>
        </p:nvSpPr>
        <p:spPr>
          <a:xfrm>
            <a:off x="4747565" y="5570525"/>
            <a:ext cx="18516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재활용 제품 생산</a:t>
            </a:r>
            <a:endParaRPr lang="en-US" sz="1200" dirty="0"/>
          </a:p>
        </p:txBody>
      </p:sp>
      <p:sp>
        <p:nvSpPr>
          <p:cNvPr id="65" name="Text 53"/>
          <p:cNvSpPr txBox="1"/>
          <p:nvPr/>
        </p:nvSpPr>
        <p:spPr>
          <a:xfrm>
            <a:off x="4747565" y="5817413"/>
            <a:ext cx="205740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플라스틱 제품 원료로 재사용</a:t>
            </a:r>
            <a:endParaRPr lang="en-US" sz="900" dirty="0"/>
          </a:p>
        </p:txBody>
      </p:sp>
      <p:sp>
        <p:nvSpPr>
          <p:cNvPr id="66" name="Shape 54"/>
          <p:cNvSpPr/>
          <p:nvPr/>
        </p:nvSpPr>
        <p:spPr>
          <a:xfrm>
            <a:off x="0" y="0"/>
            <a:ext cx="12191695" cy="73334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7" name="Shape 55"/>
          <p:cNvSpPr/>
          <p:nvPr/>
        </p:nvSpPr>
        <p:spPr>
          <a:xfrm>
            <a:off x="0" y="724205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8" name="Text 56"/>
          <p:cNvSpPr txBox="1"/>
          <p:nvPr/>
        </p:nvSpPr>
        <p:spPr>
          <a:xfrm>
            <a:off x="571500" y="128930"/>
            <a:ext cx="71634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완료 기술: 폐스티로폼 용융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Waste Styrofoam Melting</a:t>
            </a:r>
            <a:endParaRPr lang="en-US" sz="2400" dirty="0"/>
          </a:p>
        </p:txBody>
      </p:sp>
      <p:sp>
        <p:nvSpPr>
          <p:cNvPr id="69" name="Shape 57"/>
          <p:cNvSpPr/>
          <p:nvPr/>
        </p:nvSpPr>
        <p:spPr>
          <a:xfrm>
            <a:off x="571500" y="12893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0" name="Text 58"/>
          <p:cNvSpPr txBox="1"/>
          <p:nvPr/>
        </p:nvSpPr>
        <p:spPr>
          <a:xfrm>
            <a:off x="9310421" y="257861"/>
            <a:ext cx="284195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저온 열분해 기반 현장 액상화 처리 시스템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7276795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847649"/>
            <a:ext cx="5333695" cy="6515100"/>
          </a:xfrm>
          <a:prstGeom prst="roundRect">
            <a:avLst>
              <a:gd name="adj" fmla="val 98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66851" y="1524305"/>
            <a:ext cx="4743907" cy="19202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200607" y="1143000"/>
            <a:ext cx="4486046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시스템 핵심 기술 (Core Technology) </a:t>
            </a:r>
            <a:endParaRPr lang="en-US" sz="15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66851" y="1190549"/>
            <a:ext cx="237744" cy="190195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866851" y="1772107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47902" y="1904695"/>
            <a:ext cx="95098" cy="19019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76756" y="1772107"/>
            <a:ext cx="3267151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수직 회전형 재배대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1476756" y="2085746"/>
            <a:ext cx="3152851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골판 구조의 상·하 이동식 설계로 좁은 공간 활용 극대화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작물 생육 단계에 따른 최적 위치 제어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866851" y="2676449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00354" y="2809951"/>
            <a:ext cx="190195" cy="190195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76756" y="2676449"/>
            <a:ext cx="3029407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자연광 활용 극대화</a:t>
            </a:r>
            <a:endParaRPr lang="en-US" sz="1300" dirty="0"/>
          </a:p>
        </p:txBody>
      </p:sp>
      <p:sp>
        <p:nvSpPr>
          <p:cNvPr id="16" name="Text 10"/>
          <p:cNvSpPr txBox="1"/>
          <p:nvPr/>
        </p:nvSpPr>
        <p:spPr>
          <a:xfrm>
            <a:off x="1476756" y="2991002"/>
            <a:ext cx="2915107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회전 방식을 통해 모든 작물이 균일하게 자연광 수광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인공 조명(LED) 사용 최소화로 에너지 비용 절감</a:t>
            </a:r>
            <a:endParaRPr lang="en-US" sz="1000" dirty="0"/>
          </a:p>
        </p:txBody>
      </p:sp>
      <p:sp>
        <p:nvSpPr>
          <p:cNvPr id="17" name="Shape 11"/>
          <p:cNvSpPr/>
          <p:nvPr/>
        </p:nvSpPr>
        <p:spPr>
          <a:xfrm>
            <a:off x="866851" y="3581705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76579" y="3715207"/>
            <a:ext cx="237744" cy="190195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76756" y="3581705"/>
            <a:ext cx="299100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로봇 자동화 호환 (XYZ)</a:t>
            </a:r>
            <a:endParaRPr lang="en-US" sz="1300" dirty="0"/>
          </a:p>
        </p:txBody>
      </p:sp>
      <p:sp>
        <p:nvSpPr>
          <p:cNvPr id="20" name="Text 13"/>
          <p:cNvSpPr txBox="1"/>
          <p:nvPr/>
        </p:nvSpPr>
        <p:spPr>
          <a:xfrm>
            <a:off x="1476756" y="3895344"/>
            <a:ext cx="29535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산업용 로봇(XYZ 좌표계) 적용이 용이한 구조적 설계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파종부터 수확까지 전 과정 무인 자동화 가능</a:t>
            </a:r>
            <a:endParaRPr lang="en-US" sz="1000" dirty="0"/>
          </a:p>
        </p:txBody>
      </p:sp>
      <p:sp>
        <p:nvSpPr>
          <p:cNvPr id="21" name="Shape 14"/>
          <p:cNvSpPr/>
          <p:nvPr/>
        </p:nvSpPr>
        <p:spPr>
          <a:xfrm>
            <a:off x="866851" y="4486046"/>
            <a:ext cx="457200" cy="457200"/>
          </a:xfrm>
          <a:prstGeom prst="roundRect">
            <a:avLst>
              <a:gd name="adj" fmla="val 100000"/>
            </a:avLst>
          </a:prstGeom>
          <a:solidFill>
            <a:srgbClr val="F0F4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976579" y="4619549"/>
            <a:ext cx="237744" cy="190195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476756" y="4486046"/>
            <a:ext cx="26289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작업자 인체공학적 설계</a:t>
            </a:r>
            <a:endParaRPr lang="en-US" sz="1300" dirty="0"/>
          </a:p>
        </p:txBody>
      </p:sp>
      <p:sp>
        <p:nvSpPr>
          <p:cNvPr id="24" name="Text 16"/>
          <p:cNvSpPr txBox="1"/>
          <p:nvPr/>
        </p:nvSpPr>
        <p:spPr>
          <a:xfrm>
            <a:off x="1476756" y="4800600"/>
            <a:ext cx="2514600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회전 시스템이 작업 높이를 자동으로 조절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허리를 굽히지 않고 편안한 자세로 작업 가능</a:t>
            </a:r>
            <a:endParaRPr lang="en-US" sz="1000" dirty="0"/>
          </a:p>
        </p:txBody>
      </p:sp>
      <p:sp>
        <p:nvSpPr>
          <p:cNvPr id="25" name="Shape 17"/>
          <p:cNvSpPr/>
          <p:nvPr/>
        </p:nvSpPr>
        <p:spPr>
          <a:xfrm>
            <a:off x="866851" y="6099048"/>
            <a:ext cx="4743907" cy="961949"/>
          </a:xfrm>
          <a:prstGeom prst="roundRect">
            <a:avLst>
              <a:gd name="adj" fmla="val 22588"/>
            </a:avLst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772107" y="6299302"/>
            <a:ext cx="304495" cy="304495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1432865" y="6689750"/>
            <a:ext cx="991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공간 효율 300%↑</a:t>
            </a:r>
            <a:endParaRPr lang="en-US" sz="90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rcRect l="-107" r="-107" t="0" b="0"/>
          <a:stretch/>
        </p:blipFill>
        <p:spPr>
          <a:xfrm>
            <a:off x="3332074" y="6299302"/>
            <a:ext cx="267005" cy="304495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3126334" y="6689750"/>
            <a:ext cx="683057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</a:t>
            </a:r>
            <a:endParaRPr lang="en-US" sz="900" dirty="0"/>
          </a:p>
        </p:txBody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626864" y="6299302"/>
            <a:ext cx="304495" cy="304495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4501591" y="6689750"/>
            <a:ext cx="56144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75569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균일 성장</a:t>
            </a:r>
            <a:endParaRPr lang="en-US" sz="900" dirty="0"/>
          </a:p>
        </p:txBody>
      </p:sp>
      <p:sp>
        <p:nvSpPr>
          <p:cNvPr id="32" name="Text 21"/>
          <p:cNvSpPr txBox="1"/>
          <p:nvPr/>
        </p:nvSpPr>
        <p:spPr>
          <a:xfrm>
            <a:off x="6572707" y="847649"/>
            <a:ext cx="5238598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기대 효과 및 적용 사례 </a:t>
            </a:r>
            <a:endParaRPr lang="en-US" sz="1500" dirty="0"/>
          </a:p>
        </p:txBody>
      </p:sp>
      <p:pic>
        <p:nvPicPr>
          <p:cNvPr id="33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6286500" y="895198"/>
            <a:ext cx="190195" cy="190195"/>
          </a:xfrm>
          <a:prstGeom prst="rect">
            <a:avLst/>
          </a:prstGeom>
        </p:spPr>
      </p:pic>
      <p:sp>
        <p:nvSpPr>
          <p:cNvPr id="34" name="Shape 22"/>
          <p:cNvSpPr/>
          <p:nvPr/>
        </p:nvSpPr>
        <p:spPr>
          <a:xfrm>
            <a:off x="6286500" y="1552651"/>
            <a:ext cx="5333695" cy="838505"/>
          </a:xfrm>
          <a:prstGeom prst="roundRect">
            <a:avLst>
              <a:gd name="adj" fmla="val 29741"/>
            </a:avLst>
          </a:prstGeom>
          <a:solidFill>
            <a:srgbClr val="FFFFFF"/>
          </a:solidFill>
          <a:ln/>
        </p:spPr>
      </p:sp>
      <p:sp>
        <p:nvSpPr>
          <p:cNvPr id="35" name="Shape 23"/>
          <p:cNvSpPr/>
          <p:nvPr/>
        </p:nvSpPr>
        <p:spPr>
          <a:xfrm>
            <a:off x="6286500" y="1552651"/>
            <a:ext cx="38405" cy="838505"/>
          </a:xfrm>
          <a:prstGeom prst="roundRect">
            <a:avLst>
              <a:gd name="adj" fmla="val 649347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36" name="Image 10" descr="preencoded.png">    </p:cNvPr>
          <p:cNvPicPr>
            <a:picLocks noChangeAspect="1"/>
          </p:cNvPicPr>
          <p:nvPr/>
        </p:nvPicPr>
        <p:blipFill>
          <a:blip r:embed="rId11"/>
          <a:srcRect l="-21404" r="-21404" t="0" b="0"/>
          <a:stretch/>
        </p:blipFill>
        <p:spPr>
          <a:xfrm>
            <a:off x="6553505" y="1836115"/>
            <a:ext cx="381305" cy="267005"/>
          </a:xfrm>
          <a:prstGeom prst="rect">
            <a:avLst/>
          </a:prstGeom>
        </p:spPr>
      </p:pic>
      <p:sp>
        <p:nvSpPr>
          <p:cNvPr id="37" name="Text 24"/>
          <p:cNvSpPr txBox="1"/>
          <p:nvPr/>
        </p:nvSpPr>
        <p:spPr>
          <a:xfrm>
            <a:off x="7125005" y="1742846"/>
            <a:ext cx="2839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대량 생산 가능</a:t>
            </a:r>
            <a:endParaRPr lang="en-US" sz="1200" dirty="0"/>
          </a:p>
        </p:txBody>
      </p:sp>
      <p:sp>
        <p:nvSpPr>
          <p:cNvPr id="38" name="Text 25"/>
          <p:cNvSpPr txBox="1"/>
          <p:nvPr/>
        </p:nvSpPr>
        <p:spPr>
          <a:xfrm>
            <a:off x="7125005" y="2009851"/>
            <a:ext cx="331104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단위 면적당 재배 수량 획기적 증대 (일반 노지 대비)</a:t>
            </a:r>
            <a:endParaRPr lang="en-US" sz="900" dirty="0"/>
          </a:p>
        </p:txBody>
      </p:sp>
      <p:sp>
        <p:nvSpPr>
          <p:cNvPr id="39" name="Shape 26"/>
          <p:cNvSpPr/>
          <p:nvPr/>
        </p:nvSpPr>
        <p:spPr>
          <a:xfrm>
            <a:off x="6286500" y="2538374"/>
            <a:ext cx="5333695" cy="838505"/>
          </a:xfrm>
          <a:prstGeom prst="roundRect">
            <a:avLst>
              <a:gd name="adj" fmla="val 29741"/>
            </a:avLst>
          </a:prstGeom>
          <a:solidFill>
            <a:srgbClr val="FFFFFF"/>
          </a:solidFill>
          <a:ln/>
        </p:spPr>
      </p:sp>
      <p:sp>
        <p:nvSpPr>
          <p:cNvPr id="40" name="Shape 27"/>
          <p:cNvSpPr/>
          <p:nvPr/>
        </p:nvSpPr>
        <p:spPr>
          <a:xfrm>
            <a:off x="6286500" y="2538374"/>
            <a:ext cx="38405" cy="838505"/>
          </a:xfrm>
          <a:prstGeom prst="roundRect">
            <a:avLst>
              <a:gd name="adj" fmla="val 649347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rcRect l="-13470" r="-13470" t="0" b="0"/>
          <a:stretch/>
        </p:blipFill>
        <p:spPr>
          <a:xfrm>
            <a:off x="6553505" y="2821838"/>
            <a:ext cx="381305" cy="267005"/>
          </a:xfrm>
          <a:prstGeom prst="rect">
            <a:avLst/>
          </a:prstGeom>
        </p:spPr>
      </p:pic>
      <p:sp>
        <p:nvSpPr>
          <p:cNvPr id="42" name="Text 28"/>
          <p:cNvSpPr txBox="1"/>
          <p:nvPr/>
        </p:nvSpPr>
        <p:spPr>
          <a:xfrm>
            <a:off x="7125005" y="2728570"/>
            <a:ext cx="275325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운영 비용 절감</a:t>
            </a:r>
            <a:endParaRPr lang="en-US" sz="1200" dirty="0"/>
          </a:p>
        </p:txBody>
      </p:sp>
      <p:sp>
        <p:nvSpPr>
          <p:cNvPr id="43" name="Text 29"/>
          <p:cNvSpPr txBox="1"/>
          <p:nvPr/>
        </p:nvSpPr>
        <p:spPr>
          <a:xfrm>
            <a:off x="7125005" y="2995574"/>
            <a:ext cx="3148279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LED 전력 소비 감소 및 자동화를 통한 인건비 절약</a:t>
            </a:r>
            <a:endParaRPr lang="en-US" sz="900" dirty="0"/>
          </a:p>
        </p:txBody>
      </p:sp>
      <p:sp>
        <p:nvSpPr>
          <p:cNvPr id="44" name="Shape 30"/>
          <p:cNvSpPr/>
          <p:nvPr/>
        </p:nvSpPr>
        <p:spPr>
          <a:xfrm>
            <a:off x="6286500" y="3524098"/>
            <a:ext cx="5333695" cy="838505"/>
          </a:xfrm>
          <a:prstGeom prst="roundRect">
            <a:avLst>
              <a:gd name="adj" fmla="val 29741"/>
            </a:avLst>
          </a:prstGeom>
          <a:solidFill>
            <a:srgbClr val="FFFFFF"/>
          </a:solidFill>
          <a:ln/>
        </p:spPr>
      </p:sp>
      <p:sp>
        <p:nvSpPr>
          <p:cNvPr id="45" name="Shape 31"/>
          <p:cNvSpPr/>
          <p:nvPr/>
        </p:nvSpPr>
        <p:spPr>
          <a:xfrm>
            <a:off x="6286500" y="3524098"/>
            <a:ext cx="38405" cy="838505"/>
          </a:xfrm>
          <a:prstGeom prst="roundRect">
            <a:avLst>
              <a:gd name="adj" fmla="val 649347"/>
            </a:avLst>
          </a:prstGeom>
          <a:solidFill>
            <a:srgbClr val="C9A84C"/>
          </a:solidFill>
          <a:ln w="12700">
            <a:solidFill>
              <a:srgbClr val="C9A84C">
                <a:alpha val="0"/>
              </a:srgbClr>
            </a:solidFill>
            <a:prstDash val="solid"/>
          </a:ln>
        </p:spPr>
      </p:sp>
      <p:pic>
        <p:nvPicPr>
          <p:cNvPr id="46" name="Image 12" descr="preencoded.png">    </p:cNvPr>
          <p:cNvPicPr>
            <a:picLocks noChangeAspect="1"/>
          </p:cNvPicPr>
          <p:nvPr/>
        </p:nvPicPr>
        <p:blipFill>
          <a:blip r:embed="rId13"/>
          <a:srcRect l="-21404" r="-21404" t="0" b="0"/>
          <a:stretch/>
        </p:blipFill>
        <p:spPr>
          <a:xfrm>
            <a:off x="6553505" y="3807562"/>
            <a:ext cx="381305" cy="267005"/>
          </a:xfrm>
          <a:prstGeom prst="rect">
            <a:avLst/>
          </a:prstGeom>
        </p:spPr>
      </p:pic>
      <p:sp>
        <p:nvSpPr>
          <p:cNvPr id="47" name="Text 32"/>
          <p:cNvSpPr txBox="1"/>
          <p:nvPr/>
        </p:nvSpPr>
        <p:spPr>
          <a:xfrm>
            <a:off x="7125005" y="3715207"/>
            <a:ext cx="314370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완전 자동화 실현</a:t>
            </a:r>
            <a:endParaRPr lang="en-US" sz="1200" dirty="0"/>
          </a:p>
        </p:txBody>
      </p:sp>
      <p:sp>
        <p:nvSpPr>
          <p:cNvPr id="48" name="Text 33"/>
          <p:cNvSpPr txBox="1"/>
          <p:nvPr/>
        </p:nvSpPr>
        <p:spPr>
          <a:xfrm>
            <a:off x="7125005" y="3981298"/>
            <a:ext cx="359359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씨 뿌리기(파종)에서 수확까지 사람 손이 필요 없는 시스템</a:t>
            </a:r>
            <a:endParaRPr lang="en-US" sz="900" dirty="0"/>
          </a:p>
        </p:txBody>
      </p:sp>
      <p:pic>
        <p:nvPicPr>
          <p:cNvPr id="49" name="Image 13" descr="preencoded.png">    </p:cNvPr>
          <p:cNvPicPr>
            <a:picLocks noChangeAspect="1"/>
          </p:cNvPicPr>
          <p:nvPr/>
        </p:nvPicPr>
        <p:blipFill>
          <a:blip r:embed="rId14"/>
          <a:srcRect l="-2" r="-2" t="0" b="0"/>
          <a:stretch/>
        </p:blipFill>
        <p:spPr>
          <a:xfrm>
            <a:off x="6286500" y="4586630"/>
            <a:ext cx="5333695" cy="2769718"/>
          </a:xfrm>
          <a:prstGeom prst="rect">
            <a:avLst/>
          </a:prstGeom>
        </p:spPr>
      </p:pic>
      <p:sp>
        <p:nvSpPr>
          <p:cNvPr id="50" name="Shape 34"/>
          <p:cNvSpPr/>
          <p:nvPr/>
        </p:nvSpPr>
        <p:spPr>
          <a:xfrm>
            <a:off x="6572707" y="4871923"/>
            <a:ext cx="1086307" cy="286207"/>
          </a:xfrm>
          <a:prstGeom prst="roundRect">
            <a:avLst>
              <a:gd name="adj" fmla="val 319489"/>
            </a:avLst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35"/>
          <p:cNvSpPr/>
          <p:nvPr/>
        </p:nvSpPr>
        <p:spPr>
          <a:xfrm>
            <a:off x="6543446" y="4871923"/>
            <a:ext cx="1143000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63500" rIns="114300" bIns="635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Success Case</a:t>
            </a:r>
            <a:endParaRPr lang="en-US" sz="900" dirty="0"/>
          </a:p>
        </p:txBody>
      </p:sp>
      <p:sp>
        <p:nvSpPr>
          <p:cNvPr id="52" name="Text 36"/>
          <p:cNvSpPr txBox="1"/>
          <p:nvPr/>
        </p:nvSpPr>
        <p:spPr>
          <a:xfrm>
            <a:off x="6572707" y="5309921"/>
            <a:ext cx="4953305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연세대학교 원주캠퍼스</a:t>
            </a:r>
            <a:endParaRPr lang="en-US" sz="1600" dirty="0"/>
          </a:p>
        </p:txBody>
      </p:sp>
      <p:sp>
        <p:nvSpPr>
          <p:cNvPr id="53" name="Text 37"/>
          <p:cNvSpPr txBox="1"/>
          <p:nvPr/>
        </p:nvSpPr>
        <p:spPr>
          <a:xfrm>
            <a:off x="6572707" y="5700370"/>
            <a:ext cx="4839005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식물 로터리 방식 스마트팜 테스트베드 구축 프로젝트 수행.</a:t>
            </a:r>
            <a:pPr algn="l" indent="0" marL="0">
              <a:buNone/>
            </a:pPr>
            <a:endParaRPr lang="en-US" sz="1000" dirty="0"/>
          </a:p>
          <a:p>
            <a:pPr algn="l" indent="0" marL="0">
              <a:buNone/>
            </a:pPr>
            <a:r>
              <a:rPr lang="en-US" sz="10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실제 상추, 양파, 마늘 재배를 통해 성능 및 효율성 검증 완료. </a:t>
            </a:r>
            <a:endParaRPr lang="en-US" sz="1000" dirty="0"/>
          </a:p>
        </p:txBody>
      </p:sp>
      <p:sp>
        <p:nvSpPr>
          <p:cNvPr id="54" name="Shape 38"/>
          <p:cNvSpPr/>
          <p:nvPr/>
        </p:nvSpPr>
        <p:spPr>
          <a:xfrm>
            <a:off x="6572707" y="6355994"/>
            <a:ext cx="4762195" cy="714146"/>
          </a:xfrm>
          <a:prstGeom prst="roundRect">
            <a:avLst>
              <a:gd name="adj" fmla="val 40973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Text 39"/>
          <p:cNvSpPr txBox="1"/>
          <p:nvPr/>
        </p:nvSpPr>
        <p:spPr>
          <a:xfrm>
            <a:off x="6724498" y="6508699"/>
            <a:ext cx="147127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프로젝트 예산</a:t>
            </a:r>
            <a:endParaRPr lang="en-US" sz="800" dirty="0"/>
          </a:p>
        </p:txBody>
      </p:sp>
      <p:sp>
        <p:nvSpPr>
          <p:cNvPr id="56" name="Text 40"/>
          <p:cNvSpPr txBox="1"/>
          <p:nvPr/>
        </p:nvSpPr>
        <p:spPr>
          <a:xfrm>
            <a:off x="6724498" y="6703466"/>
            <a:ext cx="147127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1억원 (자체 개발)</a:t>
            </a:r>
            <a:endParaRPr lang="en-US" sz="1100" dirty="0"/>
          </a:p>
        </p:txBody>
      </p:sp>
      <p:sp>
        <p:nvSpPr>
          <p:cNvPr id="57" name="Text 41"/>
          <p:cNvSpPr txBox="1"/>
          <p:nvPr/>
        </p:nvSpPr>
        <p:spPr>
          <a:xfrm>
            <a:off x="8274406" y="6508699"/>
            <a:ext cx="147127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재배 작물</a:t>
            </a:r>
            <a:endParaRPr lang="en-US" sz="800" dirty="0"/>
          </a:p>
        </p:txBody>
      </p:sp>
      <p:sp>
        <p:nvSpPr>
          <p:cNvPr id="58" name="Text 42"/>
          <p:cNvSpPr txBox="1"/>
          <p:nvPr/>
        </p:nvSpPr>
        <p:spPr>
          <a:xfrm>
            <a:off x="8274406" y="6703466"/>
            <a:ext cx="147127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상추, 양파, 마늘</a:t>
            </a:r>
            <a:endParaRPr lang="en-US" sz="1100" dirty="0"/>
          </a:p>
        </p:txBody>
      </p:sp>
      <p:sp>
        <p:nvSpPr>
          <p:cNvPr id="59" name="Text 43"/>
          <p:cNvSpPr txBox="1"/>
          <p:nvPr/>
        </p:nvSpPr>
        <p:spPr>
          <a:xfrm>
            <a:off x="9823399" y="6508699"/>
            <a:ext cx="1471270" cy="1627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수행 시기</a:t>
            </a:r>
            <a:endParaRPr lang="en-US" sz="800" dirty="0"/>
          </a:p>
        </p:txBody>
      </p:sp>
      <p:sp>
        <p:nvSpPr>
          <p:cNvPr id="60" name="Text 44"/>
          <p:cNvSpPr txBox="1"/>
          <p:nvPr/>
        </p:nvSpPr>
        <p:spPr>
          <a:xfrm>
            <a:off x="9823399" y="6703466"/>
            <a:ext cx="147127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3년 전 완료</a:t>
            </a:r>
            <a:endParaRPr lang="en-US" sz="1100" dirty="0"/>
          </a:p>
        </p:txBody>
      </p:sp>
      <p:sp>
        <p:nvSpPr>
          <p:cNvPr id="61" name="Shape 45"/>
          <p:cNvSpPr/>
          <p:nvPr/>
        </p:nvSpPr>
        <p:spPr>
          <a:xfrm>
            <a:off x="0" y="7737653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2" name="Shape 46"/>
          <p:cNvSpPr/>
          <p:nvPr/>
        </p:nvSpPr>
        <p:spPr>
          <a:xfrm>
            <a:off x="0" y="7737653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3" name="Text 47"/>
          <p:cNvSpPr txBox="1"/>
          <p:nvPr/>
        </p:nvSpPr>
        <p:spPr>
          <a:xfrm>
            <a:off x="9631375" y="7746797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08</a:t>
            </a:r>
            <a:endParaRPr lang="en-US" sz="900" dirty="0"/>
          </a:p>
        </p:txBody>
      </p:sp>
      <p:sp>
        <p:nvSpPr>
          <p:cNvPr id="64" name="Shape 48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5" name="Shape 49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6" name="Text 50"/>
          <p:cNvSpPr txBox="1"/>
          <p:nvPr/>
        </p:nvSpPr>
        <p:spPr>
          <a:xfrm>
            <a:off x="571500" y="0"/>
            <a:ext cx="66394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완료 기술: 스마트팜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Smart Farm Rotation System</a:t>
            </a:r>
            <a:endParaRPr lang="en-US" sz="2400" dirty="0"/>
          </a:p>
        </p:txBody>
      </p:sp>
      <p:sp>
        <p:nvSpPr>
          <p:cNvPr id="67" name="Shape 51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8" name="Text 52"/>
          <p:cNvSpPr txBox="1"/>
          <p:nvPr/>
        </p:nvSpPr>
        <p:spPr>
          <a:xfrm>
            <a:off x="9470441" y="128930"/>
            <a:ext cx="262067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수직 회전형 고효율 자동화 재배 시스템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6295644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847649"/>
            <a:ext cx="5333695" cy="5533949"/>
          </a:xfrm>
          <a:prstGeom prst="roundRect">
            <a:avLst>
              <a:gd name="adj" fmla="val 98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80644" y="857707"/>
            <a:ext cx="5315407" cy="952805"/>
          </a:xfrm>
          <a:prstGeom prst="roundRect">
            <a:avLst>
              <a:gd name="adj" fmla="val 30710"/>
            </a:avLst>
          </a:prstGeom>
          <a:solidFill>
            <a:srgbClr val="FFF7ED"/>
          </a:solidFill>
          <a:ln/>
        </p:spPr>
      </p:sp>
      <p:sp>
        <p:nvSpPr>
          <p:cNvPr id="7" name="Shape 4"/>
          <p:cNvSpPr/>
          <p:nvPr/>
        </p:nvSpPr>
        <p:spPr>
          <a:xfrm>
            <a:off x="580644" y="1772107"/>
            <a:ext cx="5315407" cy="38405"/>
          </a:xfrm>
          <a:prstGeom prst="roundRect">
            <a:avLst>
              <a:gd name="adj" fmla="val 761901"/>
            </a:avLst>
          </a:prstGeom>
          <a:solidFill>
            <a:srgbClr val="F97316"/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66851" y="2095805"/>
            <a:ext cx="4743907" cy="1343254"/>
          </a:xfrm>
          <a:prstGeom prst="roundRect">
            <a:avLst>
              <a:gd name="adj" fmla="val 11587"/>
            </a:avLst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276502" y="2295144"/>
            <a:ext cx="43251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서비스 프로세스 </a:t>
            </a:r>
            <a:endParaRPr lang="en-US" sz="10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67105" y="2328977"/>
            <a:ext cx="133502" cy="133502"/>
          </a:xfrm>
          <a:prstGeom prst="rect">
            <a:avLst/>
          </a:prstGeom>
        </p:spPr>
      </p:pic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375" b="-375"/>
          <a:stretch/>
        </p:blipFill>
        <p:spPr>
          <a:xfrm>
            <a:off x="1676095" y="2796235"/>
            <a:ext cx="609905" cy="19202"/>
          </a:xfrm>
          <a:prstGeom prst="rect">
            <a:avLst/>
          </a:prstGeom>
        </p:spPr>
      </p:pic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375" b="-375"/>
          <a:stretch/>
        </p:blipFill>
        <p:spPr>
          <a:xfrm>
            <a:off x="2933395" y="2796235"/>
            <a:ext cx="609905" cy="19202"/>
          </a:xfrm>
          <a:prstGeom prst="rect">
            <a:avLst/>
          </a:prstGeom>
        </p:spPr>
      </p:pic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375" b="-375"/>
          <a:stretch/>
        </p:blipFill>
        <p:spPr>
          <a:xfrm>
            <a:off x="4190695" y="2796235"/>
            <a:ext cx="609905" cy="19202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66851" y="3697834"/>
            <a:ext cx="133502" cy="133502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1114654" y="3659429"/>
            <a:ext cx="294345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2평 컨테이너형 매장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1114654" y="3892601"/>
            <a:ext cx="332658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최소한의 공간에서 설치 및 운영이 가능한 컴팩트 설계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866851" y="4230929"/>
            <a:ext cx="133502" cy="133502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1114654" y="4192524"/>
            <a:ext cx="239755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24시간 완전 무인 운영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1114654" y="4426610"/>
            <a:ext cx="282275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인건비 제로(0), 심야 시간대 매출 확보 가능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866851" y="4764024"/>
            <a:ext cx="133502" cy="133502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1114654" y="4726534"/>
            <a:ext cx="271485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균일한 품질 보장</a:t>
            </a:r>
            <a:endParaRPr lang="en-US" sz="1100" dirty="0"/>
          </a:p>
        </p:txBody>
      </p:sp>
      <p:sp>
        <p:nvSpPr>
          <p:cNvPr id="22" name="Text 12"/>
          <p:cNvSpPr txBox="1"/>
          <p:nvPr/>
        </p:nvSpPr>
        <p:spPr>
          <a:xfrm>
            <a:off x="1114654" y="4959706"/>
            <a:ext cx="3088843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정밀한 로봇 제어로 언제나 동일한 맛과 품질 유지</a:t>
            </a:r>
            <a:endParaRPr lang="en-US" sz="900" dirty="0"/>
          </a:p>
        </p:txBody>
      </p:sp>
      <p:sp>
        <p:nvSpPr>
          <p:cNvPr id="23" name="Shape 13"/>
          <p:cNvSpPr/>
          <p:nvPr/>
        </p:nvSpPr>
        <p:spPr>
          <a:xfrm>
            <a:off x="866851" y="5373929"/>
            <a:ext cx="4743907" cy="705002"/>
          </a:xfrm>
          <a:prstGeom prst="roundRect">
            <a:avLst>
              <a:gd name="adj" fmla="val 28044"/>
            </a:avLst>
          </a:prstGeom>
          <a:solidFill>
            <a:srgbClr val="FFF7ED"/>
          </a:solidFill>
          <a:ln/>
        </p:spPr>
      </p:sp>
      <p:sp>
        <p:nvSpPr>
          <p:cNvPr id="24" name="Shape 14"/>
          <p:cNvSpPr/>
          <p:nvPr/>
        </p:nvSpPr>
        <p:spPr>
          <a:xfrm>
            <a:off x="866851" y="5373929"/>
            <a:ext cx="38405" cy="705002"/>
          </a:xfrm>
          <a:prstGeom prst="roundRect">
            <a:avLst>
              <a:gd name="adj" fmla="val 514798"/>
            </a:avLst>
          </a:prstGeom>
          <a:solidFill>
            <a:srgbClr val="F97316"/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1057046" y="5612587"/>
            <a:ext cx="228600" cy="22860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1438351" y="5526634"/>
            <a:ext cx="2120494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Expected Benefit</a:t>
            </a:r>
            <a:endParaRPr lang="en-US" sz="900" dirty="0"/>
          </a:p>
        </p:txBody>
      </p:sp>
      <p:sp>
        <p:nvSpPr>
          <p:cNvPr id="27" name="Text 16"/>
          <p:cNvSpPr txBox="1"/>
          <p:nvPr/>
        </p:nvSpPr>
        <p:spPr>
          <a:xfrm>
            <a:off x="1438351" y="5697626"/>
            <a:ext cx="26014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인건비 절감 및 운영 수익 극대화</a:t>
            </a:r>
            <a:endParaRPr lang="en-US" sz="1200" dirty="0"/>
          </a:p>
        </p:txBody>
      </p:sp>
      <p:sp>
        <p:nvSpPr>
          <p:cNvPr id="28" name="Shape 17"/>
          <p:cNvSpPr/>
          <p:nvPr/>
        </p:nvSpPr>
        <p:spPr>
          <a:xfrm>
            <a:off x="6286500" y="847649"/>
            <a:ext cx="5333695" cy="5533949"/>
          </a:xfrm>
          <a:prstGeom prst="roundRect">
            <a:avLst>
              <a:gd name="adj" fmla="val 98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29" name="Shape 18"/>
          <p:cNvSpPr/>
          <p:nvPr/>
        </p:nvSpPr>
        <p:spPr>
          <a:xfrm>
            <a:off x="6295644" y="857707"/>
            <a:ext cx="5315407" cy="952805"/>
          </a:xfrm>
          <a:prstGeom prst="roundRect">
            <a:avLst>
              <a:gd name="adj" fmla="val 30710"/>
            </a:avLst>
          </a:prstGeom>
          <a:solidFill>
            <a:srgbClr val="EFF6FF"/>
          </a:solidFill>
          <a:ln/>
        </p:spPr>
      </p:sp>
      <p:sp>
        <p:nvSpPr>
          <p:cNvPr id="30" name="Shape 19"/>
          <p:cNvSpPr/>
          <p:nvPr/>
        </p:nvSpPr>
        <p:spPr>
          <a:xfrm>
            <a:off x="6295644" y="1772107"/>
            <a:ext cx="5315407" cy="38405"/>
          </a:xfrm>
          <a:prstGeom prst="roundRect">
            <a:avLst>
              <a:gd name="adj" fmla="val 761901"/>
            </a:avLst>
          </a:prstGeom>
          <a:solidFill>
            <a:srgbClr val="3B82F6"/>
          </a:solidFill>
          <a:ln w="12700">
            <a:solidFill>
              <a:srgbClr val="3B82F6">
                <a:alpha val="0"/>
              </a:srgbClr>
            </a:solidFill>
            <a:prstDash val="solid"/>
          </a:ln>
        </p:spPr>
      </p:sp>
      <p:sp>
        <p:nvSpPr>
          <p:cNvPr id="31" name="Shape 20"/>
          <p:cNvSpPr/>
          <p:nvPr/>
        </p:nvSpPr>
        <p:spPr>
          <a:xfrm>
            <a:off x="6581851" y="2095805"/>
            <a:ext cx="4743907" cy="1343254"/>
          </a:xfrm>
          <a:prstGeom prst="roundRect">
            <a:avLst>
              <a:gd name="adj" fmla="val 11587"/>
            </a:avLst>
          </a:prstGeom>
          <a:solidFill>
            <a:srgbClr val="F9FAFB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2" name="Text 21"/>
          <p:cNvSpPr txBox="1"/>
          <p:nvPr/>
        </p:nvSpPr>
        <p:spPr>
          <a:xfrm>
            <a:off x="6991502" y="2295144"/>
            <a:ext cx="43251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자원화 프로세스 </a:t>
            </a:r>
            <a:endParaRPr lang="en-US" sz="1000" dirty="0"/>
          </a:p>
        </p:txBody>
      </p:sp>
      <p:pic>
        <p:nvPicPr>
          <p:cNvPr id="33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6782105" y="2328977"/>
            <a:ext cx="133502" cy="133502"/>
          </a:xfrm>
          <a:prstGeom prst="rect">
            <a:avLst/>
          </a:prstGeom>
        </p:spPr>
      </p:pic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-375" b="-375"/>
          <a:stretch/>
        </p:blipFill>
        <p:spPr>
          <a:xfrm>
            <a:off x="7391095" y="2796235"/>
            <a:ext cx="609905" cy="19202"/>
          </a:xfrm>
          <a:prstGeom prst="rect">
            <a:avLst/>
          </a:prstGeom>
        </p:spPr>
      </p:pic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-375" b="-375"/>
          <a:stretch/>
        </p:blipFill>
        <p:spPr>
          <a:xfrm>
            <a:off x="8648395" y="2796235"/>
            <a:ext cx="609905" cy="19202"/>
          </a:xfrm>
          <a:prstGeom prst="rect">
            <a:avLst/>
          </a:prstGeom>
        </p:spPr>
      </p:pic>
      <p:pic>
        <p:nvPicPr>
          <p:cNvPr id="36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-375" b="-375"/>
          <a:stretch/>
        </p:blipFill>
        <p:spPr>
          <a:xfrm>
            <a:off x="9905695" y="2796235"/>
            <a:ext cx="609905" cy="19202"/>
          </a:xfrm>
          <a:prstGeom prst="rect">
            <a:avLst/>
          </a:prstGeom>
        </p:spPr>
      </p:pic>
      <p:pic>
        <p:nvPicPr>
          <p:cNvPr id="37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0" b="0"/>
          <a:stretch/>
        </p:blipFill>
        <p:spPr>
          <a:xfrm>
            <a:off x="6581851" y="3697834"/>
            <a:ext cx="133502" cy="133502"/>
          </a:xfrm>
          <a:prstGeom prst="rect">
            <a:avLst/>
          </a:prstGeom>
        </p:spPr>
      </p:pic>
      <p:sp>
        <p:nvSpPr>
          <p:cNvPr id="38" name="Text 22"/>
          <p:cNvSpPr txBox="1"/>
          <p:nvPr/>
        </p:nvSpPr>
        <p:spPr>
          <a:xfrm>
            <a:off x="6829654" y="3659429"/>
            <a:ext cx="26389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수산 폐기물 고부가가치화</a:t>
            </a:r>
            <a:endParaRPr lang="en-US" sz="1100" dirty="0"/>
          </a:p>
        </p:txBody>
      </p:sp>
      <p:sp>
        <p:nvSpPr>
          <p:cNvPr id="39" name="Text 23"/>
          <p:cNvSpPr txBox="1"/>
          <p:nvPr/>
        </p:nvSpPr>
        <p:spPr>
          <a:xfrm>
            <a:off x="6829654" y="3892601"/>
            <a:ext cx="30440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생선 대가리, 내장 등을 고단백 사료 원료로 전환</a:t>
            </a:r>
            <a:endParaRPr lang="en-US" sz="900" dirty="0"/>
          </a:p>
        </p:txBody>
      </p:sp>
      <p:pic>
        <p:nvPicPr>
          <p:cNvPr id="40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6581851" y="4230929"/>
            <a:ext cx="133502" cy="133502"/>
          </a:xfrm>
          <a:prstGeom prst="rect">
            <a:avLst/>
          </a:prstGeom>
        </p:spPr>
      </p:pic>
      <p:sp>
        <p:nvSpPr>
          <p:cNvPr id="41" name="Text 24"/>
          <p:cNvSpPr txBox="1"/>
          <p:nvPr/>
        </p:nvSpPr>
        <p:spPr>
          <a:xfrm>
            <a:off x="6829654" y="4192524"/>
            <a:ext cx="28675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소비 1/6 절감</a:t>
            </a:r>
            <a:endParaRPr lang="en-US" sz="1100" dirty="0"/>
          </a:p>
        </p:txBody>
      </p:sp>
      <p:sp>
        <p:nvSpPr>
          <p:cNvPr id="42" name="Text 25"/>
          <p:cNvSpPr txBox="1"/>
          <p:nvPr/>
        </p:nvSpPr>
        <p:spPr>
          <a:xfrm>
            <a:off x="6829654" y="4426610"/>
            <a:ext cx="328178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자체 개발 고주파 압력 용기 기술로 처리 비용 최소화</a:t>
            </a:r>
            <a:endParaRPr lang="en-US" sz="900" dirty="0"/>
          </a:p>
        </p:txBody>
      </p:sp>
      <p:pic>
        <p:nvPicPr>
          <p:cNvPr id="43" name="Image 15" descr="preencoded.png">    </p:cNvPr>
          <p:cNvPicPr>
            <a:picLocks noChangeAspect="1"/>
          </p:cNvPicPr>
          <p:nvPr/>
        </p:nvPicPr>
        <p:blipFill>
          <a:blip r:embed="rId16"/>
          <a:srcRect l="0" r="0" t="0" b="0"/>
          <a:stretch/>
        </p:blipFill>
        <p:spPr>
          <a:xfrm>
            <a:off x="6581851" y="4764024"/>
            <a:ext cx="133502" cy="133502"/>
          </a:xfrm>
          <a:prstGeom prst="rect">
            <a:avLst/>
          </a:prstGeom>
        </p:spPr>
      </p:pic>
      <p:sp>
        <p:nvSpPr>
          <p:cNvPr id="44" name="Text 26"/>
          <p:cNvSpPr txBox="1"/>
          <p:nvPr/>
        </p:nvSpPr>
        <p:spPr>
          <a:xfrm>
            <a:off x="6829654" y="4726534"/>
            <a:ext cx="26389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해양 환경 보호 기여</a:t>
            </a:r>
            <a:endParaRPr lang="en-US" sz="1100" dirty="0"/>
          </a:p>
        </p:txBody>
      </p:sp>
      <p:sp>
        <p:nvSpPr>
          <p:cNvPr id="45" name="Text 27"/>
          <p:cNvSpPr txBox="1"/>
          <p:nvPr/>
        </p:nvSpPr>
        <p:spPr>
          <a:xfrm>
            <a:off x="6829654" y="4959706"/>
            <a:ext cx="3044038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무단 투기 방지 및 폐기물 처리 비용 획기적 개선</a:t>
            </a:r>
            <a:endParaRPr lang="en-US" sz="900" dirty="0"/>
          </a:p>
        </p:txBody>
      </p:sp>
      <p:sp>
        <p:nvSpPr>
          <p:cNvPr id="46" name="Shape 28"/>
          <p:cNvSpPr/>
          <p:nvPr/>
        </p:nvSpPr>
        <p:spPr>
          <a:xfrm>
            <a:off x="6581851" y="5373929"/>
            <a:ext cx="4743907" cy="705002"/>
          </a:xfrm>
          <a:prstGeom prst="roundRect">
            <a:avLst>
              <a:gd name="adj" fmla="val 28044"/>
            </a:avLst>
          </a:prstGeom>
          <a:solidFill>
            <a:srgbClr val="EFF6FF"/>
          </a:solidFill>
          <a:ln/>
        </p:spPr>
      </p:sp>
      <p:sp>
        <p:nvSpPr>
          <p:cNvPr id="47" name="Shape 29"/>
          <p:cNvSpPr/>
          <p:nvPr/>
        </p:nvSpPr>
        <p:spPr>
          <a:xfrm>
            <a:off x="6581851" y="5373929"/>
            <a:ext cx="38405" cy="705002"/>
          </a:xfrm>
          <a:prstGeom prst="roundRect">
            <a:avLst>
              <a:gd name="adj" fmla="val 514798"/>
            </a:avLst>
          </a:prstGeom>
          <a:solidFill>
            <a:srgbClr val="3B82F6"/>
          </a:solidFill>
          <a:ln w="12700">
            <a:solidFill>
              <a:srgbClr val="3B82F6">
                <a:alpha val="0"/>
              </a:srgbClr>
            </a:solidFill>
            <a:prstDash val="solid"/>
          </a:ln>
        </p:spPr>
      </p:sp>
      <p:pic>
        <p:nvPicPr>
          <p:cNvPr id="48" name="Image 16" descr="preencoded.png">    </p:cNvPr>
          <p:cNvPicPr>
            <a:picLocks noChangeAspect="1"/>
          </p:cNvPicPr>
          <p:nvPr/>
        </p:nvPicPr>
        <p:blipFill>
          <a:blip r:embed="rId17"/>
          <a:srcRect l="0" r="0" t="0" b="0"/>
          <a:stretch/>
        </p:blipFill>
        <p:spPr>
          <a:xfrm>
            <a:off x="6772046" y="5612587"/>
            <a:ext cx="228600" cy="228600"/>
          </a:xfrm>
          <a:prstGeom prst="rect">
            <a:avLst/>
          </a:prstGeom>
        </p:spPr>
      </p:pic>
      <p:sp>
        <p:nvSpPr>
          <p:cNvPr id="49" name="Text 30"/>
          <p:cNvSpPr txBox="1"/>
          <p:nvPr/>
        </p:nvSpPr>
        <p:spPr>
          <a:xfrm>
            <a:off x="7153351" y="5526634"/>
            <a:ext cx="2169871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Expected Benefit</a:t>
            </a:r>
            <a:endParaRPr lang="en-US" sz="900" dirty="0"/>
          </a:p>
        </p:txBody>
      </p:sp>
      <p:sp>
        <p:nvSpPr>
          <p:cNvPr id="50" name="Text 31"/>
          <p:cNvSpPr txBox="1"/>
          <p:nvPr/>
        </p:nvSpPr>
        <p:spPr>
          <a:xfrm>
            <a:off x="7153351" y="5697626"/>
            <a:ext cx="26993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해양 오염 방지 및 자원 순환 실현</a:t>
            </a:r>
            <a:endParaRPr lang="en-US" sz="1200" dirty="0"/>
          </a:p>
        </p:txBody>
      </p:sp>
      <p:sp>
        <p:nvSpPr>
          <p:cNvPr id="51" name="Shape 32"/>
          <p:cNvSpPr/>
          <p:nvPr/>
        </p:nvSpPr>
        <p:spPr>
          <a:xfrm>
            <a:off x="0" y="6755587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Shape 33"/>
          <p:cNvSpPr/>
          <p:nvPr/>
        </p:nvSpPr>
        <p:spPr>
          <a:xfrm>
            <a:off x="0" y="6755587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3" name="Text 34"/>
          <p:cNvSpPr txBox="1"/>
          <p:nvPr/>
        </p:nvSpPr>
        <p:spPr>
          <a:xfrm>
            <a:off x="9631375" y="6764731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09</a:t>
            </a:r>
            <a:endParaRPr lang="en-US" sz="900" dirty="0"/>
          </a:p>
        </p:txBody>
      </p:sp>
      <p:sp>
        <p:nvSpPr>
          <p:cNvPr id="54" name="Shape 35"/>
          <p:cNvSpPr/>
          <p:nvPr/>
        </p:nvSpPr>
        <p:spPr>
          <a:xfrm>
            <a:off x="11622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55" name="Image 17" descr="preencoded.png">    </p:cNvPr>
          <p:cNvPicPr>
            <a:picLocks noChangeAspect="1"/>
          </p:cNvPicPr>
          <p:nvPr/>
        </p:nvPicPr>
        <p:blipFill>
          <a:blip r:embed="rId18"/>
          <a:srcRect l="0" r="0" t="-100" b="-100"/>
          <a:stretch/>
        </p:blipFill>
        <p:spPr>
          <a:xfrm>
            <a:off x="1295705" y="2762402"/>
            <a:ext cx="114300" cy="152705"/>
          </a:xfrm>
          <a:prstGeom prst="rect">
            <a:avLst/>
          </a:prstGeom>
        </p:spPr>
      </p:pic>
      <p:sp>
        <p:nvSpPr>
          <p:cNvPr id="56" name="Text 36"/>
          <p:cNvSpPr txBox="1"/>
          <p:nvPr/>
        </p:nvSpPr>
        <p:spPr>
          <a:xfrm>
            <a:off x="1153973" y="3105302"/>
            <a:ext cx="403250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앱 주문</a:t>
            </a:r>
            <a:endParaRPr lang="en-US" sz="800" dirty="0"/>
          </a:p>
        </p:txBody>
      </p:sp>
      <p:sp>
        <p:nvSpPr>
          <p:cNvPr id="57" name="Shape 37"/>
          <p:cNvSpPr/>
          <p:nvPr/>
        </p:nvSpPr>
        <p:spPr>
          <a:xfrm>
            <a:off x="24195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58" name="Image 18" descr="preencoded.png">    </p:cNvPr>
          <p:cNvPicPr>
            <a:picLocks noChangeAspect="1"/>
          </p:cNvPicPr>
          <p:nvPr/>
        </p:nvPicPr>
        <p:blipFill>
          <a:blip r:embed="rId19"/>
          <a:srcRect l="0" r="0" t="-180" b="-180"/>
          <a:stretch/>
        </p:blipFill>
        <p:spPr>
          <a:xfrm>
            <a:off x="2514600" y="2762402"/>
            <a:ext cx="190195" cy="152705"/>
          </a:xfrm>
          <a:prstGeom prst="rect">
            <a:avLst/>
          </a:prstGeom>
        </p:spPr>
      </p:pic>
      <p:sp>
        <p:nvSpPr>
          <p:cNvPr id="59" name="Text 38"/>
          <p:cNvSpPr txBox="1"/>
          <p:nvPr/>
        </p:nvSpPr>
        <p:spPr>
          <a:xfrm>
            <a:off x="2354580" y="3105302"/>
            <a:ext cx="5148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로봇 조리</a:t>
            </a:r>
            <a:endParaRPr lang="en-US" sz="800" dirty="0"/>
          </a:p>
        </p:txBody>
      </p:sp>
      <p:sp>
        <p:nvSpPr>
          <p:cNvPr id="60" name="Shape 39"/>
          <p:cNvSpPr/>
          <p:nvPr/>
        </p:nvSpPr>
        <p:spPr>
          <a:xfrm>
            <a:off x="36768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61" name="Image 19" descr="preencoded.png">    </p:cNvPr>
          <p:cNvPicPr>
            <a:picLocks noChangeAspect="1"/>
          </p:cNvPicPr>
          <p:nvPr/>
        </p:nvPicPr>
        <p:blipFill>
          <a:blip r:embed="rId20"/>
          <a:srcRect l="0" r="0" t="-43" b="-43"/>
          <a:stretch/>
        </p:blipFill>
        <p:spPr>
          <a:xfrm>
            <a:off x="3800246" y="2762402"/>
            <a:ext cx="133502" cy="152705"/>
          </a:xfrm>
          <a:prstGeom prst="rect">
            <a:avLst/>
          </a:prstGeom>
        </p:spPr>
      </p:pic>
      <p:sp>
        <p:nvSpPr>
          <p:cNvPr id="62" name="Text 40"/>
          <p:cNvSpPr txBox="1"/>
          <p:nvPr/>
        </p:nvSpPr>
        <p:spPr>
          <a:xfrm>
            <a:off x="3611880" y="3105302"/>
            <a:ext cx="5148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 포장</a:t>
            </a:r>
            <a:endParaRPr lang="en-US" sz="800" dirty="0"/>
          </a:p>
        </p:txBody>
      </p:sp>
      <p:sp>
        <p:nvSpPr>
          <p:cNvPr id="63" name="Shape 41"/>
          <p:cNvSpPr/>
          <p:nvPr/>
        </p:nvSpPr>
        <p:spPr>
          <a:xfrm>
            <a:off x="49341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64" name="Image 20" descr="preencoded.png">    </p:cNvPr>
          <p:cNvPicPr>
            <a:picLocks noChangeAspect="1"/>
          </p:cNvPicPr>
          <p:nvPr/>
        </p:nvPicPr>
        <p:blipFill>
          <a:blip r:embed="rId21"/>
          <a:srcRect l="0" r="0" t="-180" b="-180"/>
          <a:stretch/>
        </p:blipFill>
        <p:spPr>
          <a:xfrm>
            <a:off x="5029200" y="2762402"/>
            <a:ext cx="190195" cy="152705"/>
          </a:xfrm>
          <a:prstGeom prst="rect">
            <a:avLst/>
          </a:prstGeom>
        </p:spPr>
      </p:pic>
      <p:sp>
        <p:nvSpPr>
          <p:cNvPr id="65" name="Text 42"/>
          <p:cNvSpPr txBox="1"/>
          <p:nvPr/>
        </p:nvSpPr>
        <p:spPr>
          <a:xfrm>
            <a:off x="4869180" y="3105302"/>
            <a:ext cx="5148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배달 연동</a:t>
            </a:r>
            <a:endParaRPr lang="en-US" sz="800" dirty="0"/>
          </a:p>
        </p:txBody>
      </p:sp>
      <p:sp>
        <p:nvSpPr>
          <p:cNvPr id="66" name="Shape 43"/>
          <p:cNvSpPr/>
          <p:nvPr/>
        </p:nvSpPr>
        <p:spPr>
          <a:xfrm>
            <a:off x="68772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67" name="Image 21" descr="preencoded.png">    </p:cNvPr>
          <p:cNvPicPr>
            <a:picLocks noChangeAspect="1"/>
          </p:cNvPicPr>
          <p:nvPr/>
        </p:nvPicPr>
        <p:blipFill>
          <a:blip r:embed="rId22"/>
          <a:srcRect l="0" r="0" t="-43" b="-43"/>
          <a:stretch/>
        </p:blipFill>
        <p:spPr>
          <a:xfrm>
            <a:off x="7000646" y="2762402"/>
            <a:ext cx="133502" cy="152705"/>
          </a:xfrm>
          <a:prstGeom prst="rect">
            <a:avLst/>
          </a:prstGeom>
        </p:spPr>
      </p:pic>
      <p:sp>
        <p:nvSpPr>
          <p:cNvPr id="68" name="Text 44"/>
          <p:cNvSpPr txBox="1"/>
          <p:nvPr/>
        </p:nvSpPr>
        <p:spPr>
          <a:xfrm>
            <a:off x="6756502" y="3105302"/>
            <a:ext cx="626364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부산물 수거</a:t>
            </a:r>
            <a:endParaRPr lang="en-US" sz="800" dirty="0"/>
          </a:p>
        </p:txBody>
      </p:sp>
      <p:sp>
        <p:nvSpPr>
          <p:cNvPr id="69" name="Shape 45"/>
          <p:cNvSpPr/>
          <p:nvPr/>
        </p:nvSpPr>
        <p:spPr>
          <a:xfrm>
            <a:off x="81345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70" name="Image 22" descr="preencoded.png">    </p:cNvPr>
          <p:cNvPicPr>
            <a:picLocks noChangeAspect="1"/>
          </p:cNvPicPr>
          <p:nvPr/>
        </p:nvPicPr>
        <p:blipFill>
          <a:blip r:embed="rId23"/>
          <a:srcRect l="0" r="0" t="0" b="0"/>
          <a:stretch/>
        </p:blipFill>
        <p:spPr>
          <a:xfrm>
            <a:off x="8248802" y="2762402"/>
            <a:ext cx="152705" cy="152705"/>
          </a:xfrm>
          <a:prstGeom prst="rect">
            <a:avLst/>
          </a:prstGeom>
        </p:spPr>
      </p:pic>
      <p:sp>
        <p:nvSpPr>
          <p:cNvPr id="71" name="Text 46"/>
          <p:cNvSpPr txBox="1"/>
          <p:nvPr/>
        </p:nvSpPr>
        <p:spPr>
          <a:xfrm>
            <a:off x="8013802" y="3105302"/>
            <a:ext cx="626364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가열</a:t>
            </a:r>
            <a:endParaRPr lang="en-US" sz="800" dirty="0"/>
          </a:p>
        </p:txBody>
      </p:sp>
      <p:sp>
        <p:nvSpPr>
          <p:cNvPr id="72" name="Shape 47"/>
          <p:cNvSpPr/>
          <p:nvPr/>
        </p:nvSpPr>
        <p:spPr>
          <a:xfrm>
            <a:off x="93918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73" name="Image 23" descr="preencoded.png">    </p:cNvPr>
          <p:cNvPicPr>
            <a:picLocks noChangeAspect="1"/>
          </p:cNvPicPr>
          <p:nvPr/>
        </p:nvPicPr>
        <p:blipFill>
          <a:blip r:embed="rId24"/>
          <a:srcRect l="0" r="0" t="0" b="0"/>
          <a:stretch/>
        </p:blipFill>
        <p:spPr>
          <a:xfrm>
            <a:off x="9506102" y="2762402"/>
            <a:ext cx="152705" cy="152705"/>
          </a:xfrm>
          <a:prstGeom prst="rect">
            <a:avLst/>
          </a:prstGeom>
        </p:spPr>
      </p:pic>
      <p:sp>
        <p:nvSpPr>
          <p:cNvPr id="74" name="Text 48"/>
          <p:cNvSpPr txBox="1"/>
          <p:nvPr/>
        </p:nvSpPr>
        <p:spPr>
          <a:xfrm>
            <a:off x="9326880" y="3105302"/>
            <a:ext cx="5148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압력 멸균</a:t>
            </a:r>
            <a:endParaRPr lang="en-US" sz="800" dirty="0"/>
          </a:p>
        </p:txBody>
      </p:sp>
      <p:sp>
        <p:nvSpPr>
          <p:cNvPr id="75" name="Shape 49"/>
          <p:cNvSpPr/>
          <p:nvPr/>
        </p:nvSpPr>
        <p:spPr>
          <a:xfrm>
            <a:off x="10649102" y="2648102"/>
            <a:ext cx="381305" cy="381305"/>
          </a:xfrm>
          <a:prstGeom prst="roundRect">
            <a:avLst>
              <a:gd name="adj" fmla="val 119904"/>
            </a:avLst>
          </a:prstGeom>
          <a:solidFill>
            <a:srgbClr val="FFFFFF"/>
          </a:solidFill>
          <a:ln w="25400">
            <a:solidFill>
              <a:srgbClr val="E5E7EB"/>
            </a:solidFill>
            <a:prstDash val="solid"/>
          </a:ln>
        </p:spPr>
      </p:sp>
      <p:pic>
        <p:nvPicPr>
          <p:cNvPr id="76" name="Image 24" descr="preencoded.png">    </p:cNvPr>
          <p:cNvPicPr>
            <a:picLocks noChangeAspect="1"/>
          </p:cNvPicPr>
          <p:nvPr/>
        </p:nvPicPr>
        <p:blipFill>
          <a:blip r:embed="rId25"/>
          <a:srcRect l="0" r="0" t="0" b="0"/>
          <a:stretch/>
        </p:blipFill>
        <p:spPr>
          <a:xfrm>
            <a:off x="10763402" y="2762402"/>
            <a:ext cx="152705" cy="152705"/>
          </a:xfrm>
          <a:prstGeom prst="rect">
            <a:avLst/>
          </a:prstGeom>
        </p:spPr>
      </p:pic>
      <p:sp>
        <p:nvSpPr>
          <p:cNvPr id="77" name="Text 50"/>
          <p:cNvSpPr txBox="1"/>
          <p:nvPr/>
        </p:nvSpPr>
        <p:spPr>
          <a:xfrm>
            <a:off x="10584180" y="3105302"/>
            <a:ext cx="514807" cy="133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사료 생산</a:t>
            </a:r>
            <a:endParaRPr lang="en-US" sz="800" dirty="0"/>
          </a:p>
        </p:txBody>
      </p:sp>
      <p:pic>
        <p:nvPicPr>
          <p:cNvPr id="78" name="Image 25" descr="preencoded.png">    </p:cNvPr>
          <p:cNvPicPr>
            <a:picLocks noChangeAspect="1"/>
          </p:cNvPicPr>
          <p:nvPr/>
        </p:nvPicPr>
        <p:blipFill>
          <a:blip r:embed="rId26"/>
          <a:srcRect l="0" r="0" t="0" b="0"/>
          <a:stretch/>
        </p:blipFill>
        <p:spPr>
          <a:xfrm>
            <a:off x="866851" y="1028700"/>
            <a:ext cx="571500" cy="571500"/>
          </a:xfrm>
          <a:prstGeom prst="rect">
            <a:avLst/>
          </a:prstGeom>
        </p:spPr>
      </p:pic>
      <p:pic>
        <p:nvPicPr>
          <p:cNvPr id="79" name="Image 26" descr="preencoded.png">    </p:cNvPr>
          <p:cNvPicPr>
            <a:picLocks noChangeAspect="1"/>
          </p:cNvPicPr>
          <p:nvPr/>
        </p:nvPicPr>
        <p:blipFill>
          <a:blip r:embed="rId27"/>
          <a:srcRect l="0" r="0" t="0" b="0"/>
          <a:stretch/>
        </p:blipFill>
        <p:spPr>
          <a:xfrm>
            <a:off x="1019556" y="1181405"/>
            <a:ext cx="267005" cy="267005"/>
          </a:xfrm>
          <a:prstGeom prst="rect">
            <a:avLst/>
          </a:prstGeom>
        </p:spPr>
      </p:pic>
      <p:sp>
        <p:nvSpPr>
          <p:cNvPr id="80" name="Text 51"/>
          <p:cNvSpPr txBox="1"/>
          <p:nvPr/>
        </p:nvSpPr>
        <p:spPr>
          <a:xfrm>
            <a:off x="1628546" y="1052474"/>
            <a:ext cx="218998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C2410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Food Tech Automation</a:t>
            </a:r>
            <a:endParaRPr lang="en-US" sz="900" dirty="0"/>
          </a:p>
        </p:txBody>
      </p:sp>
      <p:sp>
        <p:nvSpPr>
          <p:cNvPr id="81" name="Text 52"/>
          <p:cNvSpPr txBox="1"/>
          <p:nvPr/>
        </p:nvSpPr>
        <p:spPr>
          <a:xfrm>
            <a:off x="1628546" y="1261872"/>
            <a:ext cx="2637130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무인 치킨 자동화 시스템</a:t>
            </a:r>
            <a:endParaRPr lang="en-US" sz="1600" dirty="0"/>
          </a:p>
        </p:txBody>
      </p:sp>
      <p:pic>
        <p:nvPicPr>
          <p:cNvPr id="82" name="Image 27" descr="preencoded.png">    </p:cNvPr>
          <p:cNvPicPr>
            <a:picLocks noChangeAspect="1"/>
          </p:cNvPicPr>
          <p:nvPr/>
        </p:nvPicPr>
        <p:blipFill>
          <a:blip r:embed="rId28"/>
          <a:srcRect l="0" r="0" t="0" b="0"/>
          <a:stretch/>
        </p:blipFill>
        <p:spPr>
          <a:xfrm>
            <a:off x="6581851" y="1028700"/>
            <a:ext cx="571500" cy="571500"/>
          </a:xfrm>
          <a:prstGeom prst="rect">
            <a:avLst/>
          </a:prstGeom>
        </p:spPr>
      </p:pic>
      <p:pic>
        <p:nvPicPr>
          <p:cNvPr id="83" name="Image 28" descr="preencoded.png">    </p:cNvPr>
          <p:cNvPicPr>
            <a:picLocks noChangeAspect="1"/>
          </p:cNvPicPr>
          <p:nvPr/>
        </p:nvPicPr>
        <p:blipFill>
          <a:blip r:embed="rId29"/>
          <a:srcRect l="-685" r="-685" t="0" b="0"/>
          <a:stretch/>
        </p:blipFill>
        <p:spPr>
          <a:xfrm>
            <a:off x="6715354" y="1181405"/>
            <a:ext cx="304495" cy="267005"/>
          </a:xfrm>
          <a:prstGeom prst="rect">
            <a:avLst/>
          </a:prstGeom>
        </p:spPr>
      </p:pic>
      <p:sp>
        <p:nvSpPr>
          <p:cNvPr id="84" name="Text 53"/>
          <p:cNvSpPr txBox="1"/>
          <p:nvPr/>
        </p:nvSpPr>
        <p:spPr>
          <a:xfrm>
            <a:off x="7343546" y="1052474"/>
            <a:ext cx="218998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1D4ED8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Eco-Recycling Tech</a:t>
            </a:r>
            <a:endParaRPr lang="en-US" sz="900" dirty="0"/>
          </a:p>
        </p:txBody>
      </p:sp>
      <p:sp>
        <p:nvSpPr>
          <p:cNvPr id="85" name="Text 54"/>
          <p:cNvSpPr txBox="1"/>
          <p:nvPr/>
        </p:nvSpPr>
        <p:spPr>
          <a:xfrm>
            <a:off x="7343546" y="1261872"/>
            <a:ext cx="2637130" cy="314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수산 부산물 사료화 기술</a:t>
            </a:r>
            <a:endParaRPr lang="en-US" sz="1600" dirty="0"/>
          </a:p>
        </p:txBody>
      </p:sp>
      <p:sp>
        <p:nvSpPr>
          <p:cNvPr id="86" name="Shape 55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7" name="Shape 56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88" name="Text 57"/>
          <p:cNvSpPr txBox="1"/>
          <p:nvPr/>
        </p:nvSpPr>
        <p:spPr>
          <a:xfrm>
            <a:off x="571500" y="0"/>
            <a:ext cx="46579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 중인 기술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In Development</a:t>
            </a:r>
            <a:endParaRPr lang="en-US" sz="2400" dirty="0"/>
          </a:p>
        </p:txBody>
      </p:sp>
      <p:sp>
        <p:nvSpPr>
          <p:cNvPr id="89" name="Shape 58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0" name="Text 59"/>
          <p:cNvSpPr txBox="1"/>
          <p:nvPr/>
        </p:nvSpPr>
        <p:spPr>
          <a:xfrm>
            <a:off x="8622792" y="128930"/>
            <a:ext cx="364754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미래 성장을 위한 신규 사업 파이프라인 및 기술 고도화</a:t>
            </a:r>
            <a:endParaRPr lang="en-US" sz="1000" dirty="0"/>
          </a:p>
        </p:txBody>
      </p:sp>
      <p:pic>
        <p:nvPicPr>
          <p:cNvPr id="91" name="Image 29" descr="preencoded.png">    </p:cNvPr>
          <p:cNvPicPr>
            <a:picLocks noChangeAspect="1"/>
          </p:cNvPicPr>
          <p:nvPr/>
        </p:nvPicPr>
        <p:blipFill>
          <a:blip r:embed="rId30"/>
          <a:srcRect l="0" r="0" t="-655" b="-655"/>
          <a:stretch/>
        </p:blipFill>
        <p:spPr>
          <a:xfrm>
            <a:off x="4946904" y="1047902"/>
            <a:ext cx="761695" cy="295351"/>
          </a:xfrm>
          <a:prstGeom prst="rect">
            <a:avLst/>
          </a:prstGeom>
        </p:spPr>
      </p:pic>
      <p:sp>
        <p:nvSpPr>
          <p:cNvPr id="92" name="Text 60"/>
          <p:cNvSpPr/>
          <p:nvPr/>
        </p:nvSpPr>
        <p:spPr>
          <a:xfrm>
            <a:off x="4917643" y="1047902"/>
            <a:ext cx="819302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상용화 임박</a:t>
            </a:r>
            <a:endParaRPr lang="en-US" sz="800" dirty="0"/>
          </a:p>
        </p:txBody>
      </p:sp>
      <p:pic>
        <p:nvPicPr>
          <p:cNvPr id="93" name="Image 30" descr="preencoded.png">    </p:cNvPr>
          <p:cNvPicPr>
            <a:picLocks noChangeAspect="1"/>
          </p:cNvPicPr>
          <p:nvPr/>
        </p:nvPicPr>
        <p:blipFill>
          <a:blip r:embed="rId31"/>
          <a:srcRect l="0" r="0" t="-665" b="-665"/>
          <a:stretch/>
        </p:blipFill>
        <p:spPr>
          <a:xfrm>
            <a:off x="10631729" y="1047902"/>
            <a:ext cx="790956" cy="295351"/>
          </a:xfrm>
          <a:prstGeom prst="rect">
            <a:avLst/>
          </a:prstGeom>
        </p:spPr>
      </p:pic>
      <p:sp>
        <p:nvSpPr>
          <p:cNvPr id="94" name="Text 61"/>
          <p:cNvSpPr/>
          <p:nvPr/>
        </p:nvSpPr>
        <p:spPr>
          <a:xfrm>
            <a:off x="10603382" y="1047902"/>
            <a:ext cx="848563" cy="295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개발 진행 중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885139"/>
            <a:ext cx="12191695" cy="5533949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266444"/>
            <a:ext cx="3495751" cy="4772254"/>
          </a:xfrm>
          <a:prstGeom prst="roundRect">
            <a:avLst>
              <a:gd name="adj" fmla="val 228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80644" y="1276502"/>
            <a:ext cx="3476549" cy="1952244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</p:sp>
      <p:sp>
        <p:nvSpPr>
          <p:cNvPr id="7" name="Shape 4"/>
          <p:cNvSpPr/>
          <p:nvPr/>
        </p:nvSpPr>
        <p:spPr>
          <a:xfrm>
            <a:off x="580644" y="3219602"/>
            <a:ext cx="3476549" cy="9144"/>
          </a:xfrm>
          <a:prstGeom prst="roundRect">
            <a:avLst>
              <a:gd name="adj" fmla="val 1560976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936699" y="1561795"/>
            <a:ext cx="761695" cy="761695"/>
          </a:xfrm>
          <a:prstGeom prst="ellipse">
            <a:avLst/>
          </a:prstGeom>
          <a:solidFill>
            <a:srgbClr val="FFFBEB"/>
          </a:solidFill>
          <a:ln w="25400">
            <a:solidFill>
              <a:srgbClr val="FEF3C7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rcRect l="-107" r="-107" t="0" b="0"/>
          <a:stretch/>
        </p:blipFill>
        <p:spPr>
          <a:xfrm>
            <a:off x="2184502" y="1790395"/>
            <a:ext cx="267005" cy="30449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86230" y="2514600"/>
            <a:ext cx="1869948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에너지 절감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241755" y="2838298"/>
            <a:ext cx="21534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High-Frequency Energy Saving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580644" y="3224174"/>
            <a:ext cx="3476549" cy="2800807"/>
          </a:xfrm>
          <a:prstGeom prst="roundRect">
            <a:avLst>
              <a:gd name="adj" fmla="val 355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09244" y="3490265"/>
            <a:ext cx="133502" cy="13350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57046" y="34527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공정 적용: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탄화, 건조, 가열, 용융 등 열처리가 필요한 모든 산업 분야 적용 가능</a:t>
            </a:r>
            <a:endParaRPr lang="en-US" sz="10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09244" y="4005072"/>
            <a:ext cx="133502" cy="13350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057046" y="3966667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혁신적 효율: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인덕션 가열 방식을 통한 직접 가열로 열 손실 최소화 및 효율 극대화</a:t>
            </a:r>
            <a:endParaRPr lang="en-US" sz="10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809244" y="4518965"/>
            <a:ext cx="133502" cy="13350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57046" y="44814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안전성 확보: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화재 및 폭발 위험을 최소화한 안전한 설비 설계 기술 보유</a:t>
            </a:r>
            <a:endParaRPr lang="en-US" sz="1000" dirty="0"/>
          </a:p>
        </p:txBody>
      </p:sp>
      <p:sp>
        <p:nvSpPr>
          <p:cNvPr id="19" name="Shape 12"/>
          <p:cNvSpPr/>
          <p:nvPr/>
        </p:nvSpPr>
        <p:spPr>
          <a:xfrm>
            <a:off x="809244" y="5033772"/>
            <a:ext cx="3019349" cy="761695"/>
          </a:xfrm>
          <a:prstGeom prst="roundRect">
            <a:avLst>
              <a:gd name="adj" fmla="val 36014"/>
            </a:avLst>
          </a:prstGeom>
          <a:solidFill>
            <a:srgbClr val="FFF7ED"/>
          </a:solidFill>
          <a:ln w="12700">
            <a:solidFill>
              <a:srgbClr val="FFEDD5"/>
            </a:solidFill>
            <a:prstDash val="solid"/>
          </a:ln>
        </p:spPr>
      </p:sp>
      <p:sp>
        <p:nvSpPr>
          <p:cNvPr id="20" name="Text 13"/>
          <p:cNvSpPr txBox="1"/>
          <p:nvPr/>
        </p:nvSpPr>
        <p:spPr>
          <a:xfrm>
            <a:off x="918058" y="5195621"/>
            <a:ext cx="280355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Key Performance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918058" y="5405018"/>
            <a:ext cx="2803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2410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소비 1/6 (83.3%) 절감</a:t>
            </a:r>
            <a:endParaRPr lang="en-US" sz="1200" dirty="0"/>
          </a:p>
        </p:txBody>
      </p:sp>
      <p:sp>
        <p:nvSpPr>
          <p:cNvPr id="22" name="Shape 15"/>
          <p:cNvSpPr/>
          <p:nvPr/>
        </p:nvSpPr>
        <p:spPr>
          <a:xfrm>
            <a:off x="4349801" y="1266444"/>
            <a:ext cx="3495751" cy="4772254"/>
          </a:xfrm>
          <a:prstGeom prst="roundRect">
            <a:avLst>
              <a:gd name="adj" fmla="val 228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23" name="Shape 16"/>
          <p:cNvSpPr/>
          <p:nvPr/>
        </p:nvSpPr>
        <p:spPr>
          <a:xfrm>
            <a:off x="4358945" y="1276502"/>
            <a:ext cx="3476549" cy="1952244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</p:sp>
      <p:sp>
        <p:nvSpPr>
          <p:cNvPr id="24" name="Shape 17"/>
          <p:cNvSpPr/>
          <p:nvPr/>
        </p:nvSpPr>
        <p:spPr>
          <a:xfrm>
            <a:off x="4358945" y="3219602"/>
            <a:ext cx="3476549" cy="9144"/>
          </a:xfrm>
          <a:prstGeom prst="roundRect">
            <a:avLst>
              <a:gd name="adj" fmla="val 1560976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5715000" y="1561795"/>
            <a:ext cx="761695" cy="761695"/>
          </a:xfrm>
          <a:prstGeom prst="ellipse">
            <a:avLst/>
          </a:prstGeom>
          <a:solidFill>
            <a:srgbClr val="EFF6FF"/>
          </a:solidFill>
          <a:ln w="25400">
            <a:solidFill>
              <a:srgbClr val="DBEAFE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rcRect l="-90" r="-90" t="0" b="0"/>
          <a:stretch/>
        </p:blipFill>
        <p:spPr>
          <a:xfrm>
            <a:off x="5905195" y="1790395"/>
            <a:ext cx="381305" cy="304495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5139842" y="2514600"/>
            <a:ext cx="1915668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자동화 설계 · 제작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5176418" y="2838298"/>
            <a:ext cx="184800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Automation System Design</a:t>
            </a:r>
            <a:endParaRPr lang="en-US" sz="900" dirty="0"/>
          </a:p>
        </p:txBody>
      </p:sp>
      <p:sp>
        <p:nvSpPr>
          <p:cNvPr id="29" name="Shape 21"/>
          <p:cNvSpPr/>
          <p:nvPr/>
        </p:nvSpPr>
        <p:spPr>
          <a:xfrm>
            <a:off x="4358945" y="3224174"/>
            <a:ext cx="3476549" cy="2800807"/>
          </a:xfrm>
          <a:prstGeom prst="roundRect">
            <a:avLst>
              <a:gd name="adj" fmla="val 355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4587545" y="3490265"/>
            <a:ext cx="133502" cy="13350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4835347" y="34527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전 산업 커버리지: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전자, 화학, 식품, 환경, 에너지 등 다양한 산업군 맞춤형 설비 제작</a:t>
            </a:r>
            <a:endParaRPr lang="en-US" sz="100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4587545" y="4005072"/>
            <a:ext cx="133502" cy="133502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4835347" y="3966667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Total Solution: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기획부터 설계, 제작, 설치, 시운전까지 원스톱 솔루션 제공</a:t>
            </a:r>
            <a:endParaRPr lang="en-US" sz="1000" dirty="0"/>
          </a:p>
        </p:txBody>
      </p:sp>
      <p:pic>
        <p:nvPicPr>
          <p:cNvPr id="3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587545" y="4518965"/>
            <a:ext cx="133502" cy="133502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4835347" y="44814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검증된 기술력: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대기업 및 정부 기관 납품을 통해 입증된 내구성과 정밀 제어 기술</a:t>
            </a:r>
            <a:endParaRPr lang="en-US" sz="1000" dirty="0"/>
          </a:p>
        </p:txBody>
      </p:sp>
      <p:sp>
        <p:nvSpPr>
          <p:cNvPr id="36" name="Shape 25"/>
          <p:cNvSpPr/>
          <p:nvPr/>
        </p:nvSpPr>
        <p:spPr>
          <a:xfrm>
            <a:off x="4587545" y="5033772"/>
            <a:ext cx="3019349" cy="761695"/>
          </a:xfrm>
          <a:prstGeom prst="roundRect">
            <a:avLst>
              <a:gd name="adj" fmla="val 36014"/>
            </a:avLst>
          </a:prstGeom>
          <a:solidFill>
            <a:srgbClr val="F0F9FF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37" name="Text 26"/>
          <p:cNvSpPr txBox="1"/>
          <p:nvPr/>
        </p:nvSpPr>
        <p:spPr>
          <a:xfrm>
            <a:off x="4695444" y="5195621"/>
            <a:ext cx="280355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38" name="Text 27"/>
          <p:cNvSpPr txBox="1"/>
          <p:nvPr/>
        </p:nvSpPr>
        <p:spPr>
          <a:xfrm>
            <a:off x="4654296" y="5405018"/>
            <a:ext cx="28867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4C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20년+ 자동화 노하우 축적</a:t>
            </a:r>
            <a:endParaRPr lang="en-US" sz="1200" dirty="0"/>
          </a:p>
        </p:txBody>
      </p:sp>
      <p:sp>
        <p:nvSpPr>
          <p:cNvPr id="39" name="Shape 28"/>
          <p:cNvSpPr/>
          <p:nvPr/>
        </p:nvSpPr>
        <p:spPr>
          <a:xfrm>
            <a:off x="8128102" y="1266444"/>
            <a:ext cx="3495751" cy="4772254"/>
          </a:xfrm>
          <a:prstGeom prst="roundRect">
            <a:avLst>
              <a:gd name="adj" fmla="val 228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40" name="Shape 29"/>
          <p:cNvSpPr/>
          <p:nvPr/>
        </p:nvSpPr>
        <p:spPr>
          <a:xfrm>
            <a:off x="8137246" y="1276502"/>
            <a:ext cx="3476549" cy="1952244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</p:sp>
      <p:sp>
        <p:nvSpPr>
          <p:cNvPr id="41" name="Shape 30"/>
          <p:cNvSpPr/>
          <p:nvPr/>
        </p:nvSpPr>
        <p:spPr>
          <a:xfrm>
            <a:off x="8137246" y="3219602"/>
            <a:ext cx="3476549" cy="9144"/>
          </a:xfrm>
          <a:prstGeom prst="roundRect">
            <a:avLst>
              <a:gd name="adj" fmla="val 1560976"/>
            </a:avLst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42" name="Shape 31"/>
          <p:cNvSpPr/>
          <p:nvPr/>
        </p:nvSpPr>
        <p:spPr>
          <a:xfrm>
            <a:off x="9493301" y="1561795"/>
            <a:ext cx="761695" cy="761695"/>
          </a:xfrm>
          <a:prstGeom prst="ellipse">
            <a:avLst/>
          </a:prstGeom>
          <a:solidFill>
            <a:srgbClr val="ECFDF5"/>
          </a:solidFill>
          <a:ln w="25400">
            <a:solidFill>
              <a:srgbClr val="D1FAE5"/>
            </a:solidFill>
            <a:prstDash val="solid"/>
          </a:ln>
        </p:spPr>
      </p:sp>
      <p:pic>
        <p:nvPicPr>
          <p:cNvPr id="43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721901" y="1790395"/>
            <a:ext cx="304495" cy="304495"/>
          </a:xfrm>
          <a:prstGeom prst="rect">
            <a:avLst/>
          </a:prstGeom>
        </p:spPr>
      </p:pic>
      <p:sp>
        <p:nvSpPr>
          <p:cNvPr id="44" name="Text 32"/>
          <p:cNvSpPr txBox="1"/>
          <p:nvPr/>
        </p:nvSpPr>
        <p:spPr>
          <a:xfrm>
            <a:off x="9041587" y="2514600"/>
            <a:ext cx="1666037" cy="2478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환경 자원화 기술</a:t>
            </a:r>
            <a:endParaRPr lang="en-US" sz="1500" dirty="0"/>
          </a:p>
        </p:txBody>
      </p:sp>
      <p:sp>
        <p:nvSpPr>
          <p:cNvPr id="45" name="Text 33"/>
          <p:cNvSpPr txBox="1"/>
          <p:nvPr/>
        </p:nvSpPr>
        <p:spPr>
          <a:xfrm>
            <a:off x="9079078" y="2838298"/>
            <a:ext cx="159837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Eco-Friendly Recycling</a:t>
            </a:r>
            <a:endParaRPr lang="en-US" sz="900" dirty="0"/>
          </a:p>
        </p:txBody>
      </p:sp>
      <p:sp>
        <p:nvSpPr>
          <p:cNvPr id="46" name="Shape 34"/>
          <p:cNvSpPr/>
          <p:nvPr/>
        </p:nvSpPr>
        <p:spPr>
          <a:xfrm>
            <a:off x="8137246" y="3224174"/>
            <a:ext cx="3476549" cy="2800807"/>
          </a:xfrm>
          <a:prstGeom prst="roundRect">
            <a:avLst>
              <a:gd name="adj" fmla="val 355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7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8365846" y="3490265"/>
            <a:ext cx="133502" cy="133502"/>
          </a:xfrm>
          <a:prstGeom prst="rect">
            <a:avLst/>
          </a:prstGeom>
        </p:spPr>
      </p:pic>
      <p:sp>
        <p:nvSpPr>
          <p:cNvPr id="48" name="Text 35"/>
          <p:cNvSpPr txBox="1"/>
          <p:nvPr/>
        </p:nvSpPr>
        <p:spPr>
          <a:xfrm>
            <a:off x="8613648" y="34527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폐자원 재활용: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축분(토양 개량제), 수산 부산물(사료), 폐스티로폼(LDP) 자원화</a:t>
            </a:r>
            <a:endParaRPr lang="en-US" sz="1000" dirty="0"/>
          </a:p>
        </p:txBody>
      </p:sp>
      <p:pic>
        <p:nvPicPr>
          <p:cNvPr id="49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8365846" y="4005072"/>
            <a:ext cx="133502" cy="133502"/>
          </a:xfrm>
          <a:prstGeom prst="rect">
            <a:avLst/>
          </a:prstGeom>
        </p:spPr>
      </p:pic>
      <p:sp>
        <p:nvSpPr>
          <p:cNvPr id="50" name="Text 36"/>
          <p:cNvSpPr txBox="1"/>
          <p:nvPr/>
        </p:nvSpPr>
        <p:spPr>
          <a:xfrm>
            <a:off x="8613648" y="3966667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친환경 공법: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저온 열분해 및 탄화 기술을 적용하여 유해 물질 발생 억제</a:t>
            </a:r>
            <a:endParaRPr lang="en-US" sz="1000" dirty="0"/>
          </a:p>
        </p:txBody>
      </p:sp>
      <p:pic>
        <p:nvPicPr>
          <p:cNvPr id="51" name="Image 12" descr="preencoded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8365846" y="4518965"/>
            <a:ext cx="133502" cy="133502"/>
          </a:xfrm>
          <a:prstGeom prst="rect">
            <a:avLst/>
          </a:prstGeom>
        </p:spPr>
      </p:pic>
      <p:sp>
        <p:nvSpPr>
          <p:cNvPr id="52" name="Text 37"/>
          <p:cNvSpPr txBox="1"/>
          <p:nvPr/>
        </p:nvSpPr>
        <p:spPr>
          <a:xfrm>
            <a:off x="8613648" y="4481474"/>
            <a:ext cx="28483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ESG 경영 기여:</a:t>
            </a:r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탄소 중립 실현 및 지속 가능한 순환 경제 모델 구축 지원</a:t>
            </a:r>
            <a:endParaRPr lang="en-US" sz="1000" dirty="0"/>
          </a:p>
        </p:txBody>
      </p:sp>
      <p:sp>
        <p:nvSpPr>
          <p:cNvPr id="53" name="Shape 38"/>
          <p:cNvSpPr/>
          <p:nvPr/>
        </p:nvSpPr>
        <p:spPr>
          <a:xfrm>
            <a:off x="8365846" y="5033772"/>
            <a:ext cx="3019349" cy="761695"/>
          </a:xfrm>
          <a:prstGeom prst="roundRect">
            <a:avLst>
              <a:gd name="adj" fmla="val 36014"/>
            </a:avLst>
          </a:prstGeom>
          <a:solidFill>
            <a:srgbClr val="F0FDF4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54" name="Text 39"/>
          <p:cNvSpPr txBox="1"/>
          <p:nvPr/>
        </p:nvSpPr>
        <p:spPr>
          <a:xfrm>
            <a:off x="8473745" y="5195621"/>
            <a:ext cx="280355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Impact</a:t>
            </a:r>
            <a:endParaRPr lang="en-US" sz="900" dirty="0"/>
          </a:p>
        </p:txBody>
      </p:sp>
      <p:sp>
        <p:nvSpPr>
          <p:cNvPr id="55" name="Text 40"/>
          <p:cNvSpPr txBox="1"/>
          <p:nvPr/>
        </p:nvSpPr>
        <p:spPr>
          <a:xfrm>
            <a:off x="8451799" y="5405018"/>
            <a:ext cx="28483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Carbon Neutrality &amp; Recycling</a:t>
            </a:r>
            <a:endParaRPr lang="en-US" sz="1200" dirty="0"/>
          </a:p>
        </p:txBody>
      </p:sp>
      <p:sp>
        <p:nvSpPr>
          <p:cNvPr id="56" name="Shape 41"/>
          <p:cNvSpPr/>
          <p:nvPr/>
        </p:nvSpPr>
        <p:spPr>
          <a:xfrm>
            <a:off x="0" y="6414516"/>
            <a:ext cx="12191695" cy="4480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Shape 42"/>
          <p:cNvSpPr/>
          <p:nvPr/>
        </p:nvSpPr>
        <p:spPr>
          <a:xfrm>
            <a:off x="0" y="6414516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58" name="Text 43"/>
          <p:cNvSpPr txBox="1"/>
          <p:nvPr/>
        </p:nvSpPr>
        <p:spPr>
          <a:xfrm>
            <a:off x="9631375" y="6555334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10</a:t>
            </a:r>
            <a:endParaRPr lang="en-US" sz="900" dirty="0"/>
          </a:p>
        </p:txBody>
      </p:sp>
      <p:sp>
        <p:nvSpPr>
          <p:cNvPr id="59" name="Shape 44"/>
          <p:cNvSpPr/>
          <p:nvPr/>
        </p:nvSpPr>
        <p:spPr>
          <a:xfrm>
            <a:off x="0" y="0"/>
            <a:ext cx="12191695" cy="88605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0" name="Shape 45"/>
          <p:cNvSpPr/>
          <p:nvPr/>
        </p:nvSpPr>
        <p:spPr>
          <a:xfrm>
            <a:off x="0" y="87691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1" name="Text 46"/>
          <p:cNvSpPr txBox="1"/>
          <p:nvPr/>
        </p:nvSpPr>
        <p:spPr>
          <a:xfrm>
            <a:off x="571500" y="20939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핵심 기술 역량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Core Competencies</a:t>
            </a:r>
            <a:endParaRPr lang="en-US" sz="2400" dirty="0"/>
          </a:p>
        </p:txBody>
      </p:sp>
      <p:sp>
        <p:nvSpPr>
          <p:cNvPr id="62" name="Shape 47"/>
          <p:cNvSpPr/>
          <p:nvPr/>
        </p:nvSpPr>
        <p:spPr>
          <a:xfrm>
            <a:off x="571500" y="209398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48"/>
          <p:cNvSpPr txBox="1"/>
          <p:nvPr/>
        </p:nvSpPr>
        <p:spPr>
          <a:xfrm>
            <a:off x="8174736" y="338328"/>
            <a:ext cx="41916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절감, 자동화, 환경 기술의 융합을 통한 차별화된 경쟁력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8991295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847649"/>
            <a:ext cx="4038905" cy="1248156"/>
          </a:xfrm>
          <a:prstGeom prst="roundRect">
            <a:avLst>
              <a:gd name="adj" fmla="val 1789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9244" y="1184148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5" b="-45"/>
          <a:stretch/>
        </p:blipFill>
        <p:spPr>
          <a:xfrm>
            <a:off x="966521" y="1355141"/>
            <a:ext cx="256946" cy="2286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71854" y="1086307"/>
            <a:ext cx="29910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국내 총 발생량 (연간)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1571854" y="1324051"/>
            <a:ext cx="291236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131만 톤</a:t>
            </a:r>
            <a:endParaRPr lang="en-US" sz="2100" dirty="0"/>
          </a:p>
        </p:txBody>
      </p:sp>
      <p:sp>
        <p:nvSpPr>
          <p:cNvPr id="10" name="Text 6"/>
          <p:cNvSpPr txBox="1"/>
          <p:nvPr/>
        </p:nvSpPr>
        <p:spPr>
          <a:xfrm>
            <a:off x="1571854" y="1682496"/>
            <a:ext cx="299100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재활용 비율이 매우 낮은 실정</a:t>
            </a:r>
            <a:endParaRPr lang="en-US" sz="900" dirty="0"/>
          </a:p>
        </p:txBody>
      </p:sp>
      <p:sp>
        <p:nvSpPr>
          <p:cNvPr id="11" name="Shape 7"/>
          <p:cNvSpPr/>
          <p:nvPr/>
        </p:nvSpPr>
        <p:spPr>
          <a:xfrm>
            <a:off x="571500" y="2282342"/>
            <a:ext cx="4038905" cy="1248156"/>
          </a:xfrm>
          <a:prstGeom prst="roundRect">
            <a:avLst>
              <a:gd name="adj" fmla="val 1789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09244" y="2617927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5" b="-45"/>
          <a:stretch/>
        </p:blipFill>
        <p:spPr>
          <a:xfrm>
            <a:off x="966521" y="2789834"/>
            <a:ext cx="256946" cy="2286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71854" y="2520086"/>
            <a:ext cx="29910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사업장 발생량</a:t>
            </a:r>
            <a:endParaRPr lang="en-US" sz="1000" dirty="0"/>
          </a:p>
        </p:txBody>
      </p:sp>
      <p:sp>
        <p:nvSpPr>
          <p:cNvPr id="15" name="Text 10"/>
          <p:cNvSpPr txBox="1"/>
          <p:nvPr/>
        </p:nvSpPr>
        <p:spPr>
          <a:xfrm>
            <a:off x="1571854" y="2758745"/>
            <a:ext cx="291236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50만 톤</a:t>
            </a:r>
            <a:endParaRPr lang="en-US" sz="2100" dirty="0"/>
          </a:p>
        </p:txBody>
      </p:sp>
      <p:sp>
        <p:nvSpPr>
          <p:cNvPr id="16" name="Text 11"/>
          <p:cNvSpPr txBox="1"/>
          <p:nvPr/>
        </p:nvSpPr>
        <p:spPr>
          <a:xfrm>
            <a:off x="1571854" y="3116275"/>
            <a:ext cx="299100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처리량은 3~7만 톤에 불과</a:t>
            </a:r>
            <a:endParaRPr lang="en-US" sz="900" dirty="0"/>
          </a:p>
        </p:txBody>
      </p:sp>
      <p:sp>
        <p:nvSpPr>
          <p:cNvPr id="17" name="Shape 12"/>
          <p:cNvSpPr/>
          <p:nvPr/>
        </p:nvSpPr>
        <p:spPr>
          <a:xfrm>
            <a:off x="571500" y="3716122"/>
            <a:ext cx="4038905" cy="1248156"/>
          </a:xfrm>
          <a:prstGeom prst="roundRect">
            <a:avLst>
              <a:gd name="adj" fmla="val 17896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09244" y="4052621"/>
            <a:ext cx="571500" cy="571500"/>
          </a:xfrm>
          <a:prstGeom prst="roundRect">
            <a:avLst>
              <a:gd name="adj" fmla="val 64000"/>
            </a:avLst>
          </a:prstGeom>
          <a:solidFill>
            <a:srgbClr val="FEF2F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81151" y="4224528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571854" y="3954780"/>
            <a:ext cx="29910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미처리 및 방치 비율</a:t>
            </a:r>
            <a:endParaRPr lang="en-US" sz="1000" dirty="0"/>
          </a:p>
        </p:txBody>
      </p:sp>
      <p:sp>
        <p:nvSpPr>
          <p:cNvPr id="21" name="Text 15"/>
          <p:cNvSpPr txBox="1"/>
          <p:nvPr/>
        </p:nvSpPr>
        <p:spPr>
          <a:xfrm>
            <a:off x="1571854" y="4192524"/>
            <a:ext cx="291236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C262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85 ~ 94%</a:t>
            </a:r>
            <a:endParaRPr lang="en-US" sz="2100" dirty="0"/>
          </a:p>
        </p:txBody>
      </p:sp>
      <p:sp>
        <p:nvSpPr>
          <p:cNvPr id="22" name="Text 16"/>
          <p:cNvSpPr txBox="1"/>
          <p:nvPr/>
        </p:nvSpPr>
        <p:spPr>
          <a:xfrm>
            <a:off x="1571854" y="4550969"/>
            <a:ext cx="299100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대부분 폐기되거나 불법 투기</a:t>
            </a:r>
            <a:endParaRPr lang="en-US" sz="90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18" b="-18"/>
          <a:stretch/>
        </p:blipFill>
        <p:spPr>
          <a:xfrm>
            <a:off x="571500" y="7420356"/>
            <a:ext cx="4030675" cy="1657807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57707" y="7705649"/>
            <a:ext cx="358170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75" kern="0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Strategic Insight</a:t>
            </a:r>
            <a:endParaRPr lang="en-US" sz="1000" dirty="0"/>
          </a:p>
        </p:txBody>
      </p:sp>
      <p:sp>
        <p:nvSpPr>
          <p:cNvPr id="25" name="Text 18"/>
          <p:cNvSpPr txBox="1"/>
          <p:nvPr/>
        </p:nvSpPr>
        <p:spPr>
          <a:xfrm>
            <a:off x="857707" y="8001000"/>
            <a:ext cx="3543300" cy="7909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"막대한 미처리 폐기물은</a:t>
            </a:r>
            <a:pPr algn="l" indent="0" marL="0">
              <a:buNone/>
            </a:pP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곧 </a:t>
            </a:r>
            <a:pPr algn="l" indent="0" marL="0">
              <a:buNone/>
            </a:pPr>
            <a:r>
              <a:rPr lang="en-US" sz="13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새로운 자원화 사업의 기회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입니다."</a:t>
            </a:r>
            <a:pPr algn="l" indent="0" marL="0">
              <a:buNone/>
            </a:pPr>
            <a:endParaRPr lang="en-US" sz="1300" dirty="0"/>
          </a:p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누리산업은 이 문제를 고주파 기술로 해결합니다.</a:t>
            </a:r>
            <a:endParaRPr lang="en-US" sz="1300" dirty="0"/>
          </a:p>
        </p:txBody>
      </p:sp>
      <p:sp>
        <p:nvSpPr>
          <p:cNvPr id="26" name="Shape 19"/>
          <p:cNvSpPr/>
          <p:nvPr/>
        </p:nvSpPr>
        <p:spPr>
          <a:xfrm>
            <a:off x="4983480" y="847649"/>
            <a:ext cx="6638544" cy="8229600"/>
          </a:xfrm>
          <a:prstGeom prst="roundRect">
            <a:avLst>
              <a:gd name="adj" fmla="val 632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27" name="Text 20"/>
          <p:cNvSpPr txBox="1"/>
          <p:nvPr/>
        </p:nvSpPr>
        <p:spPr>
          <a:xfrm>
            <a:off x="5183734" y="1143000"/>
            <a:ext cx="6238951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수산 부산물 처리 현황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5183734" y="1505102"/>
            <a:ext cx="623895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사업장 발생량 기준 (약 50만 톤/년)</a:t>
            </a:r>
            <a:endParaRPr lang="en-US" sz="1000" dirty="0"/>
          </a:p>
        </p:txBody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rcRect l="-81" r="-81" t="0" b="0"/>
          <a:stretch/>
        </p:blipFill>
        <p:spPr>
          <a:xfrm>
            <a:off x="5469026" y="2085746"/>
            <a:ext cx="5667451" cy="6115507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7885786" y="4785970"/>
            <a:ext cx="83850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미처리율</a:t>
            </a:r>
            <a:endParaRPr lang="en-US" sz="1000" dirty="0"/>
          </a:p>
        </p:txBody>
      </p:sp>
      <p:sp>
        <p:nvSpPr>
          <p:cNvPr id="31" name="Text 23"/>
          <p:cNvSpPr txBox="1"/>
          <p:nvPr/>
        </p:nvSpPr>
        <p:spPr>
          <a:xfrm>
            <a:off x="7885786" y="4986223"/>
            <a:ext cx="838505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DC262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90%</a:t>
            </a:r>
            <a:endParaRPr lang="en-US" sz="2700" dirty="0"/>
          </a:p>
        </p:txBody>
      </p:sp>
      <p:sp>
        <p:nvSpPr>
          <p:cNvPr id="32" name="Shape 24"/>
          <p:cNvSpPr/>
          <p:nvPr/>
        </p:nvSpPr>
        <p:spPr>
          <a:xfrm>
            <a:off x="6687007" y="8624621"/>
            <a:ext cx="114300" cy="114300"/>
          </a:xfrm>
          <a:prstGeom prst="ellipse">
            <a:avLst/>
          </a:prstGeom>
          <a:solidFill>
            <a:srgbClr val="DC262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6877202" y="8581644"/>
            <a:ext cx="1791310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미처리 및 단순 폐기 (90%)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8665769" y="8624621"/>
            <a:ext cx="114300" cy="1143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27"/>
          <p:cNvSpPr txBox="1"/>
          <p:nvPr/>
        </p:nvSpPr>
        <p:spPr>
          <a:xfrm>
            <a:off x="8856878" y="8581644"/>
            <a:ext cx="1243584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자원화 처리 (10%)</a:t>
            </a:r>
            <a:endParaRPr lang="en-US" sz="1000" dirty="0"/>
          </a:p>
        </p:txBody>
      </p:sp>
      <p:sp>
        <p:nvSpPr>
          <p:cNvPr id="36" name="Shape 28"/>
          <p:cNvSpPr/>
          <p:nvPr/>
        </p:nvSpPr>
        <p:spPr>
          <a:xfrm>
            <a:off x="0" y="9458554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9458554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9631375" y="9467698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11</a:t>
            </a:r>
            <a:endParaRPr lang="en-US" sz="900" dirty="0"/>
          </a:p>
        </p:txBody>
      </p:sp>
      <p:sp>
        <p:nvSpPr>
          <p:cNvPr id="39" name="Shape 31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Shape 32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41" name="Text 33"/>
          <p:cNvSpPr txBox="1"/>
          <p:nvPr/>
        </p:nvSpPr>
        <p:spPr>
          <a:xfrm>
            <a:off x="571500" y="0"/>
            <a:ext cx="56391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시장 분석: 수산 부산물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Market Analysis</a:t>
            </a:r>
            <a:endParaRPr lang="en-US" sz="2400" dirty="0"/>
          </a:p>
        </p:txBody>
      </p:sp>
      <p:sp>
        <p:nvSpPr>
          <p:cNvPr id="42" name="Shape 34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3" name="Text 35"/>
          <p:cNvSpPr txBox="1"/>
          <p:nvPr/>
        </p:nvSpPr>
        <p:spPr>
          <a:xfrm>
            <a:off x="9113825" y="128930"/>
            <a:ext cx="3135478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국내 수산 부산물 발생 현황 및 처리 실태 분석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6295644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919886" y="752551"/>
            <a:ext cx="2966314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38" kern="0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Trusted Partners &amp; Clients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-1064" r="-1064" t="0" b="0"/>
          <a:stretch/>
        </p:blipFill>
        <p:spPr>
          <a:xfrm>
            <a:off x="571500" y="802843"/>
            <a:ext cx="219456" cy="171907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-2083" r="-2083" t="0" b="0"/>
          <a:stretch/>
        </p:blipFill>
        <p:spPr>
          <a:xfrm>
            <a:off x="3880714" y="875995"/>
            <a:ext cx="7739482" cy="9144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571500" y="1162202"/>
            <a:ext cx="2648102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733349" y="1552651"/>
            <a:ext cx="2324405" cy="19202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733349" y="1324051"/>
            <a:ext cx="2400300" cy="1709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Government &amp; Public</a:t>
            </a:r>
            <a:endParaRPr lang="en-US" sz="900" dirty="0"/>
          </a:p>
        </p:txBody>
      </p:sp>
      <p:sp>
        <p:nvSpPr>
          <p:cNvPr id="11" name="Shape 6"/>
          <p:cNvSpPr/>
          <p:nvPr/>
        </p:nvSpPr>
        <p:spPr>
          <a:xfrm>
            <a:off x="733349" y="1686154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94944" y="1686154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농림축산식품부</a:t>
            </a:r>
            <a:endParaRPr lang="en-US" sz="900" dirty="0"/>
          </a:p>
        </p:txBody>
      </p:sp>
      <p:sp>
        <p:nvSpPr>
          <p:cNvPr id="13" name="Shape 8"/>
          <p:cNvSpPr/>
          <p:nvPr/>
        </p:nvSpPr>
        <p:spPr>
          <a:xfrm>
            <a:off x="733349" y="2138782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694944" y="2138782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소방청</a:t>
            </a:r>
            <a:endParaRPr lang="en-US" sz="900" dirty="0"/>
          </a:p>
        </p:txBody>
      </p:sp>
      <p:sp>
        <p:nvSpPr>
          <p:cNvPr id="15" name="Shape 10"/>
          <p:cNvSpPr/>
          <p:nvPr/>
        </p:nvSpPr>
        <p:spPr>
          <a:xfrm>
            <a:off x="733349" y="2590495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694944" y="2590495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한국에너지공단</a:t>
            </a:r>
            <a:endParaRPr lang="en-US" sz="900" dirty="0"/>
          </a:p>
        </p:txBody>
      </p:sp>
      <p:sp>
        <p:nvSpPr>
          <p:cNvPr id="17" name="Shape 12"/>
          <p:cNvSpPr/>
          <p:nvPr/>
        </p:nvSpPr>
        <p:spPr>
          <a:xfrm>
            <a:off x="733349" y="3043123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94944" y="3043123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한국고용물질개발원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3372307" y="1162202"/>
            <a:ext cx="2648102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3534156" y="1552651"/>
            <a:ext cx="2324405" cy="19202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3534156" y="1324051"/>
            <a:ext cx="2400300" cy="1709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Major Enterprise</a:t>
            </a:r>
            <a:endParaRPr lang="en-US" sz="900" dirty="0"/>
          </a:p>
        </p:txBody>
      </p:sp>
      <p:sp>
        <p:nvSpPr>
          <p:cNvPr id="22" name="Shape 17"/>
          <p:cNvSpPr/>
          <p:nvPr/>
        </p:nvSpPr>
        <p:spPr>
          <a:xfrm>
            <a:off x="3534156" y="1686154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3495751" y="1686154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3002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LG Display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3534156" y="2138782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3495751" y="2138782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428A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SAMSUNG SDI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3534156" y="2590495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3495751" y="2590495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5F9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POSCO Chemical</a:t>
            </a:r>
            <a:endParaRPr lang="en-US" sz="900" dirty="0"/>
          </a:p>
        </p:txBody>
      </p:sp>
      <p:sp>
        <p:nvSpPr>
          <p:cNvPr id="28" name="Shape 23"/>
          <p:cNvSpPr/>
          <p:nvPr/>
        </p:nvSpPr>
        <p:spPr>
          <a:xfrm>
            <a:off x="3534156" y="3043123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29" name="Text 24"/>
          <p:cNvSpPr txBox="1"/>
          <p:nvPr/>
        </p:nvSpPr>
        <p:spPr>
          <a:xfrm>
            <a:off x="3495751" y="3043123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37321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Hanwha</a:t>
            </a:r>
            <a:endParaRPr lang="en-US" sz="900" dirty="0"/>
          </a:p>
        </p:txBody>
      </p:sp>
      <p:sp>
        <p:nvSpPr>
          <p:cNvPr id="30" name="Shape 25"/>
          <p:cNvSpPr/>
          <p:nvPr/>
        </p:nvSpPr>
        <p:spPr>
          <a:xfrm>
            <a:off x="6172200" y="1162202"/>
            <a:ext cx="2648102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6334049" y="1552651"/>
            <a:ext cx="2324405" cy="19202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32" name="Text 27"/>
          <p:cNvSpPr txBox="1"/>
          <p:nvPr/>
        </p:nvSpPr>
        <p:spPr>
          <a:xfrm>
            <a:off x="6334049" y="1324051"/>
            <a:ext cx="2400300" cy="1709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Research Institute</a:t>
            </a:r>
            <a:endParaRPr lang="en-US" sz="900" dirty="0"/>
          </a:p>
        </p:txBody>
      </p:sp>
      <p:sp>
        <p:nvSpPr>
          <p:cNvPr id="33" name="Shape 28"/>
          <p:cNvSpPr/>
          <p:nvPr/>
        </p:nvSpPr>
        <p:spPr>
          <a:xfrm>
            <a:off x="6334049" y="1912010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6295644" y="1912010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한국생산기술연구원</a:t>
            </a:r>
            <a:endParaRPr lang="en-US" sz="900" dirty="0"/>
          </a:p>
        </p:txBody>
      </p:sp>
      <p:sp>
        <p:nvSpPr>
          <p:cNvPr id="35" name="Shape 30"/>
          <p:cNvSpPr/>
          <p:nvPr/>
        </p:nvSpPr>
        <p:spPr>
          <a:xfrm>
            <a:off x="6334049" y="2364638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36" name="Text 31"/>
          <p:cNvSpPr txBox="1"/>
          <p:nvPr/>
        </p:nvSpPr>
        <p:spPr>
          <a:xfrm>
            <a:off x="6295644" y="2364638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연세대학교 (원주)</a:t>
            </a:r>
            <a:endParaRPr lang="en-US" sz="900" dirty="0"/>
          </a:p>
        </p:txBody>
      </p:sp>
      <p:sp>
        <p:nvSpPr>
          <p:cNvPr id="37" name="Shape 32"/>
          <p:cNvSpPr/>
          <p:nvPr/>
        </p:nvSpPr>
        <p:spPr>
          <a:xfrm>
            <a:off x="6334049" y="2817266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38" name="Text 33"/>
          <p:cNvSpPr txBox="1"/>
          <p:nvPr/>
        </p:nvSpPr>
        <p:spPr>
          <a:xfrm>
            <a:off x="6295644" y="2817266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Joint Research</a:t>
            </a:r>
            <a:endParaRPr lang="en-US" sz="900" dirty="0"/>
          </a:p>
        </p:txBody>
      </p:sp>
      <p:sp>
        <p:nvSpPr>
          <p:cNvPr id="39" name="Shape 34"/>
          <p:cNvSpPr/>
          <p:nvPr/>
        </p:nvSpPr>
        <p:spPr>
          <a:xfrm>
            <a:off x="8973007" y="1162202"/>
            <a:ext cx="2648102" cy="2400300"/>
          </a:xfrm>
          <a:prstGeom prst="roundRect">
            <a:avLst>
              <a:gd name="adj" fmla="val 3628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9134856" y="1552651"/>
            <a:ext cx="2324405" cy="19202"/>
          </a:xfrm>
          <a:prstGeom prst="rect">
            <a:avLst/>
          </a:prstGeom>
          <a:solidFill>
            <a:srgbClr val="F3F4F6"/>
          </a:solidFill>
          <a:ln w="12700">
            <a:solidFill>
              <a:srgbClr val="F3F4F6">
                <a:alpha val="0"/>
              </a:srgbClr>
            </a:solidFill>
            <a:prstDash val="solid"/>
          </a:ln>
        </p:spPr>
      </p:sp>
      <p:sp>
        <p:nvSpPr>
          <p:cNvPr id="41" name="Text 36"/>
          <p:cNvSpPr txBox="1"/>
          <p:nvPr/>
        </p:nvSpPr>
        <p:spPr>
          <a:xfrm>
            <a:off x="9134856" y="1324051"/>
            <a:ext cx="2400300" cy="17099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Global &amp; Private</a:t>
            </a:r>
            <a:endParaRPr lang="en-US" sz="900" dirty="0"/>
          </a:p>
        </p:txBody>
      </p:sp>
      <p:sp>
        <p:nvSpPr>
          <p:cNvPr id="42" name="Shape 37"/>
          <p:cNvSpPr/>
          <p:nvPr/>
        </p:nvSpPr>
        <p:spPr>
          <a:xfrm>
            <a:off x="9134856" y="1912010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43" name="Text 38"/>
          <p:cNvSpPr txBox="1"/>
          <p:nvPr/>
        </p:nvSpPr>
        <p:spPr>
          <a:xfrm>
            <a:off x="9096451" y="1912010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893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GC 녹십자</a:t>
            </a:r>
            <a:endParaRPr lang="en-US" sz="900" dirty="0"/>
          </a:p>
        </p:txBody>
      </p:sp>
      <p:sp>
        <p:nvSpPr>
          <p:cNvPr id="44" name="Shape 39"/>
          <p:cNvSpPr/>
          <p:nvPr/>
        </p:nvSpPr>
        <p:spPr>
          <a:xfrm>
            <a:off x="9134856" y="2364638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45" name="Text 40"/>
          <p:cNvSpPr txBox="1"/>
          <p:nvPr/>
        </p:nvSpPr>
        <p:spPr>
          <a:xfrm>
            <a:off x="9096451" y="2364638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중국 호남성 파트너</a:t>
            </a:r>
            <a:endParaRPr lang="en-US" sz="900" dirty="0"/>
          </a:p>
        </p:txBody>
      </p:sp>
      <p:sp>
        <p:nvSpPr>
          <p:cNvPr id="46" name="Shape 41"/>
          <p:cNvSpPr/>
          <p:nvPr/>
        </p:nvSpPr>
        <p:spPr>
          <a:xfrm>
            <a:off x="9134856" y="2817266"/>
            <a:ext cx="2324405" cy="362102"/>
          </a:xfrm>
          <a:prstGeom prst="roundRect">
            <a:avLst>
              <a:gd name="adj" fmla="val 79745"/>
            </a:avLst>
          </a:prstGeom>
          <a:solidFill>
            <a:srgbClr val="F9FAFB"/>
          </a:solidFill>
          <a:ln w="12700">
            <a:solidFill>
              <a:srgbClr val="F3F4F6"/>
            </a:solidFill>
            <a:prstDash val="solid"/>
          </a:ln>
        </p:spPr>
      </p:sp>
      <p:sp>
        <p:nvSpPr>
          <p:cNvPr id="47" name="Text 42"/>
          <p:cNvSpPr txBox="1"/>
          <p:nvPr/>
        </p:nvSpPr>
        <p:spPr>
          <a:xfrm>
            <a:off x="9096451" y="2817266"/>
            <a:ext cx="2400300" cy="3621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14300" tIns="76200" rIns="114300" bIns="762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장가계 식품업체</a:t>
            </a:r>
            <a:endParaRPr lang="en-US" sz="900" dirty="0"/>
          </a:p>
        </p:txBody>
      </p:sp>
      <p:sp>
        <p:nvSpPr>
          <p:cNvPr id="48" name="Text 43"/>
          <p:cNvSpPr txBox="1"/>
          <p:nvPr/>
        </p:nvSpPr>
        <p:spPr>
          <a:xfrm>
            <a:off x="881482" y="3791102"/>
            <a:ext cx="2642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38" kern="0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4 Core Business Domains</a:t>
            </a:r>
            <a:endParaRPr lang="en-US" sz="1300" dirty="0"/>
          </a:p>
        </p:txBody>
      </p:sp>
      <p:pic>
        <p:nvPicPr>
          <p:cNvPr id="49" name="Image 3" descr="preencoded.png">    </p:cNvPr>
          <p:cNvPicPr>
            <a:picLocks noChangeAspect="1"/>
          </p:cNvPicPr>
          <p:nvPr/>
        </p:nvPicPr>
        <p:blipFill>
          <a:blip r:embed="rId4"/>
          <a:srcRect l="-2660" r="-2660" t="0" b="0"/>
          <a:stretch/>
        </p:blipFill>
        <p:spPr>
          <a:xfrm>
            <a:off x="571500" y="3841394"/>
            <a:ext cx="181051" cy="171907"/>
          </a:xfrm>
          <a:prstGeom prst="rect">
            <a:avLst/>
          </a:prstGeom>
        </p:spPr>
      </p:pic>
      <p:pic>
        <p:nvPicPr>
          <p:cNvPr id="50" name="Image 4" descr="preencoded.png">    </p:cNvPr>
          <p:cNvPicPr>
            <a:picLocks noChangeAspect="1"/>
          </p:cNvPicPr>
          <p:nvPr/>
        </p:nvPicPr>
        <p:blipFill>
          <a:blip r:embed="rId5"/>
          <a:srcRect l="-2083" r="-2083" t="0" b="0"/>
          <a:stretch/>
        </p:blipFill>
        <p:spPr>
          <a:xfrm>
            <a:off x="3516782" y="3914546"/>
            <a:ext cx="8103413" cy="9144"/>
          </a:xfrm>
          <a:prstGeom prst="rect">
            <a:avLst/>
          </a:prstGeom>
        </p:spPr>
      </p:pic>
      <p:sp>
        <p:nvSpPr>
          <p:cNvPr id="51" name="Shape 44"/>
          <p:cNvSpPr/>
          <p:nvPr/>
        </p:nvSpPr>
        <p:spPr>
          <a:xfrm>
            <a:off x="571500" y="4200754"/>
            <a:ext cx="2619756" cy="2276856"/>
          </a:xfrm>
          <a:prstGeom prst="roundRect">
            <a:avLst>
              <a:gd name="adj" fmla="val 537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52" name="Shape 45"/>
          <p:cNvSpPr/>
          <p:nvPr/>
        </p:nvSpPr>
        <p:spPr>
          <a:xfrm>
            <a:off x="580644" y="4209898"/>
            <a:ext cx="2600554" cy="857707"/>
          </a:xfrm>
          <a:prstGeom prst="roundRect">
            <a:avLst>
              <a:gd name="adj" fmla="val 37906"/>
            </a:avLst>
          </a:prstGeom>
          <a:solidFill>
            <a:srgbClr val="ECFD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1595628" y="4352544"/>
            <a:ext cx="571500" cy="571500"/>
          </a:xfrm>
          <a:prstGeom prst="rect">
            <a:avLst/>
          </a:prstGeom>
        </p:spPr>
      </p:pic>
      <p:pic>
        <p:nvPicPr>
          <p:cNvPr id="54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709928" y="4466844"/>
            <a:ext cx="342900" cy="342900"/>
          </a:xfrm>
          <a:prstGeom prst="rect">
            <a:avLst/>
          </a:prstGeom>
        </p:spPr>
      </p:pic>
      <p:sp>
        <p:nvSpPr>
          <p:cNvPr id="55" name="Text 46"/>
          <p:cNvSpPr txBox="1"/>
          <p:nvPr/>
        </p:nvSpPr>
        <p:spPr>
          <a:xfrm>
            <a:off x="683057" y="5257800"/>
            <a:ext cx="239755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스마트팜 솔루션</a:t>
            </a:r>
            <a:endParaRPr lang="en-US" sz="1200" dirty="0"/>
          </a:p>
        </p:txBody>
      </p:sp>
      <p:sp>
        <p:nvSpPr>
          <p:cNvPr id="56" name="Text 47"/>
          <p:cNvSpPr txBox="1"/>
          <p:nvPr/>
        </p:nvSpPr>
        <p:spPr>
          <a:xfrm>
            <a:off x="733349" y="5551322"/>
            <a:ext cx="2296058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수직 회전형 재배 시스템 및 자동화 관리 기술 제공</a:t>
            </a:r>
            <a:endParaRPr lang="en-US" sz="900" dirty="0"/>
          </a:p>
        </p:txBody>
      </p:sp>
      <p:sp>
        <p:nvSpPr>
          <p:cNvPr id="57" name="Shape 48"/>
          <p:cNvSpPr/>
          <p:nvPr/>
        </p:nvSpPr>
        <p:spPr>
          <a:xfrm>
            <a:off x="1565453" y="6036869"/>
            <a:ext cx="638251" cy="237744"/>
          </a:xfrm>
          <a:prstGeom prst="roundRect">
            <a:avLst>
              <a:gd name="adj" fmla="val 123077"/>
            </a:avLst>
          </a:prstGeom>
          <a:solidFill>
            <a:srgbClr val="D1FA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8" name="Text 49"/>
          <p:cNvSpPr txBox="1"/>
          <p:nvPr/>
        </p:nvSpPr>
        <p:spPr>
          <a:xfrm>
            <a:off x="1537106" y="6036869"/>
            <a:ext cx="695858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65F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Agri-Tech</a:t>
            </a:r>
            <a:endParaRPr lang="en-US" sz="800" dirty="0"/>
          </a:p>
        </p:txBody>
      </p:sp>
      <p:sp>
        <p:nvSpPr>
          <p:cNvPr id="59" name="Shape 50"/>
          <p:cNvSpPr/>
          <p:nvPr/>
        </p:nvSpPr>
        <p:spPr>
          <a:xfrm>
            <a:off x="3381451" y="4200754"/>
            <a:ext cx="2619756" cy="2276856"/>
          </a:xfrm>
          <a:prstGeom prst="roundRect">
            <a:avLst>
              <a:gd name="adj" fmla="val 537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60" name="Shape 51"/>
          <p:cNvSpPr/>
          <p:nvPr/>
        </p:nvSpPr>
        <p:spPr>
          <a:xfrm>
            <a:off x="3390595" y="4209898"/>
            <a:ext cx="2600554" cy="857707"/>
          </a:xfrm>
          <a:prstGeom prst="roundRect">
            <a:avLst>
              <a:gd name="adj" fmla="val 37906"/>
            </a:avLst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4405579" y="4352544"/>
            <a:ext cx="571500" cy="571500"/>
          </a:xfrm>
          <a:prstGeom prst="rect">
            <a:avLst/>
          </a:prstGeom>
        </p:spPr>
      </p:pic>
      <p:pic>
        <p:nvPicPr>
          <p:cNvPr id="62" name="Image 8" descr="preencoded.png">    </p:cNvPr>
          <p:cNvPicPr>
            <a:picLocks noChangeAspect="1"/>
          </p:cNvPicPr>
          <p:nvPr/>
        </p:nvPicPr>
        <p:blipFill>
          <a:blip r:embed="rId9"/>
          <a:srcRect l="-607" r="-607" t="0" b="0"/>
          <a:stretch/>
        </p:blipFill>
        <p:spPr>
          <a:xfrm>
            <a:off x="4496105" y="4466844"/>
            <a:ext cx="390449" cy="342900"/>
          </a:xfrm>
          <a:prstGeom prst="rect">
            <a:avLst/>
          </a:prstGeom>
        </p:spPr>
      </p:pic>
      <p:sp>
        <p:nvSpPr>
          <p:cNvPr id="63" name="Text 52"/>
          <p:cNvSpPr txBox="1"/>
          <p:nvPr/>
        </p:nvSpPr>
        <p:spPr>
          <a:xfrm>
            <a:off x="3493008" y="5257800"/>
            <a:ext cx="239755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사료 공장 설비</a:t>
            </a:r>
            <a:endParaRPr lang="en-US" sz="1200" dirty="0"/>
          </a:p>
        </p:txBody>
      </p:sp>
      <p:sp>
        <p:nvSpPr>
          <p:cNvPr id="64" name="Text 53"/>
          <p:cNvSpPr txBox="1"/>
          <p:nvPr/>
        </p:nvSpPr>
        <p:spPr>
          <a:xfrm>
            <a:off x="3543300" y="5551322"/>
            <a:ext cx="2296058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수산 부산물 고단백 사료화 및 자동화 라인 구축</a:t>
            </a:r>
            <a:endParaRPr lang="en-US" sz="900" dirty="0"/>
          </a:p>
        </p:txBody>
      </p:sp>
      <p:sp>
        <p:nvSpPr>
          <p:cNvPr id="65" name="Shape 54"/>
          <p:cNvSpPr/>
          <p:nvPr/>
        </p:nvSpPr>
        <p:spPr>
          <a:xfrm>
            <a:off x="4342486" y="6036869"/>
            <a:ext cx="705002" cy="237744"/>
          </a:xfrm>
          <a:prstGeom prst="roundRect">
            <a:avLst>
              <a:gd name="adj" fmla="val 123077"/>
            </a:avLst>
          </a:prstGeom>
          <a:solidFill>
            <a:srgbClr val="DBEA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" name="Text 55"/>
          <p:cNvSpPr txBox="1"/>
          <p:nvPr/>
        </p:nvSpPr>
        <p:spPr>
          <a:xfrm>
            <a:off x="4313225" y="6036869"/>
            <a:ext cx="762610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E40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Feed Plant</a:t>
            </a:r>
            <a:endParaRPr lang="en-US" sz="800" dirty="0"/>
          </a:p>
        </p:txBody>
      </p:sp>
      <p:sp>
        <p:nvSpPr>
          <p:cNvPr id="67" name="Shape 56"/>
          <p:cNvSpPr/>
          <p:nvPr/>
        </p:nvSpPr>
        <p:spPr>
          <a:xfrm>
            <a:off x="6191402" y="4200754"/>
            <a:ext cx="2619756" cy="2276856"/>
          </a:xfrm>
          <a:prstGeom prst="roundRect">
            <a:avLst>
              <a:gd name="adj" fmla="val 537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68" name="Shape 57"/>
          <p:cNvSpPr/>
          <p:nvPr/>
        </p:nvSpPr>
        <p:spPr>
          <a:xfrm>
            <a:off x="6200546" y="4209898"/>
            <a:ext cx="2600554" cy="857707"/>
          </a:xfrm>
          <a:prstGeom prst="roundRect">
            <a:avLst>
              <a:gd name="adj" fmla="val 37906"/>
            </a:avLst>
          </a:prstGeom>
          <a:solidFill>
            <a:srgbClr val="FFF7E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9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7215530" y="4352544"/>
            <a:ext cx="571500" cy="571500"/>
          </a:xfrm>
          <a:prstGeom prst="rect">
            <a:avLst/>
          </a:prstGeom>
        </p:spPr>
      </p:pic>
      <p:pic>
        <p:nvPicPr>
          <p:cNvPr id="70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7329830" y="4466844"/>
            <a:ext cx="342900" cy="342900"/>
          </a:xfrm>
          <a:prstGeom prst="rect">
            <a:avLst/>
          </a:prstGeom>
        </p:spPr>
      </p:pic>
      <p:sp>
        <p:nvSpPr>
          <p:cNvPr id="71" name="Text 58"/>
          <p:cNvSpPr txBox="1"/>
          <p:nvPr/>
        </p:nvSpPr>
        <p:spPr>
          <a:xfrm>
            <a:off x="6302045" y="5257800"/>
            <a:ext cx="239755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축분 자원화</a:t>
            </a:r>
            <a:endParaRPr lang="en-US" sz="1200" dirty="0"/>
          </a:p>
        </p:txBody>
      </p:sp>
      <p:sp>
        <p:nvSpPr>
          <p:cNvPr id="72" name="Text 59"/>
          <p:cNvSpPr txBox="1"/>
          <p:nvPr/>
        </p:nvSpPr>
        <p:spPr>
          <a:xfrm>
            <a:off x="6353251" y="5551322"/>
            <a:ext cx="2296058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돈분 퇴비화/탄화 처리 및 토양 개량제 생산 설비</a:t>
            </a:r>
            <a:endParaRPr lang="en-US" sz="900" dirty="0"/>
          </a:p>
        </p:txBody>
      </p:sp>
      <p:sp>
        <p:nvSpPr>
          <p:cNvPr id="73" name="Shape 60"/>
          <p:cNvSpPr/>
          <p:nvPr/>
        </p:nvSpPr>
        <p:spPr>
          <a:xfrm>
            <a:off x="7145122" y="6036869"/>
            <a:ext cx="714146" cy="237744"/>
          </a:xfrm>
          <a:prstGeom prst="roundRect">
            <a:avLst>
              <a:gd name="adj" fmla="val 123077"/>
            </a:avLst>
          </a:prstGeom>
          <a:solidFill>
            <a:srgbClr val="FFEDD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4" name="Text 61"/>
          <p:cNvSpPr txBox="1"/>
          <p:nvPr/>
        </p:nvSpPr>
        <p:spPr>
          <a:xfrm>
            <a:off x="7116775" y="6036869"/>
            <a:ext cx="771754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9A3412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Bio-Energy</a:t>
            </a:r>
            <a:endParaRPr lang="en-US" sz="800" dirty="0"/>
          </a:p>
        </p:txBody>
      </p:sp>
      <p:sp>
        <p:nvSpPr>
          <p:cNvPr id="75" name="Shape 62"/>
          <p:cNvSpPr/>
          <p:nvPr/>
        </p:nvSpPr>
        <p:spPr>
          <a:xfrm>
            <a:off x="9001354" y="4200754"/>
            <a:ext cx="2619756" cy="2276856"/>
          </a:xfrm>
          <a:prstGeom prst="roundRect">
            <a:avLst>
              <a:gd name="adj" fmla="val 537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sx="100000" sy="100000" kx="0" ky="0" algn="bl" rotWithShape="0" blurRad="63500" dist="38100" dir="16200000">
              <a:srgbClr val="000000">
                <a:alpha val="5000"/>
              </a:srgbClr>
            </a:outerShdw>
          </a:effectLst>
        </p:spPr>
      </p:sp>
      <p:sp>
        <p:nvSpPr>
          <p:cNvPr id="76" name="Shape 63"/>
          <p:cNvSpPr/>
          <p:nvPr/>
        </p:nvSpPr>
        <p:spPr>
          <a:xfrm>
            <a:off x="9010498" y="4209898"/>
            <a:ext cx="2600554" cy="857707"/>
          </a:xfrm>
          <a:prstGeom prst="roundRect">
            <a:avLst>
              <a:gd name="adj" fmla="val 37906"/>
            </a:avLst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7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10025482" y="4352544"/>
            <a:ext cx="571500" cy="571500"/>
          </a:xfrm>
          <a:prstGeom prst="rect">
            <a:avLst/>
          </a:prstGeom>
        </p:spPr>
      </p:pic>
      <p:pic>
        <p:nvPicPr>
          <p:cNvPr id="78" name="Image 12" descr="preencoded.png">    </p:cNvPr>
          <p:cNvPicPr>
            <a:picLocks noChangeAspect="1"/>
          </p:cNvPicPr>
          <p:nvPr/>
        </p:nvPicPr>
        <p:blipFill>
          <a:blip r:embed="rId13"/>
          <a:srcRect l="-743" r="-743" t="0" b="0"/>
          <a:stretch/>
        </p:blipFill>
        <p:spPr>
          <a:xfrm>
            <a:off x="10158070" y="4466844"/>
            <a:ext cx="304495" cy="342900"/>
          </a:xfrm>
          <a:prstGeom prst="rect">
            <a:avLst/>
          </a:prstGeom>
        </p:spPr>
      </p:pic>
      <p:sp>
        <p:nvSpPr>
          <p:cNvPr id="79" name="Text 64"/>
          <p:cNvSpPr txBox="1"/>
          <p:nvPr/>
        </p:nvSpPr>
        <p:spPr>
          <a:xfrm>
            <a:off x="9111996" y="5257800"/>
            <a:ext cx="239755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 설비</a:t>
            </a:r>
            <a:endParaRPr lang="en-US" sz="1200" dirty="0"/>
          </a:p>
        </p:txBody>
      </p:sp>
      <p:sp>
        <p:nvSpPr>
          <p:cNvPr id="80" name="Text 65"/>
          <p:cNvSpPr txBox="1"/>
          <p:nvPr/>
        </p:nvSpPr>
        <p:spPr>
          <a:xfrm>
            <a:off x="9163202" y="5551322"/>
            <a:ext cx="2296058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고주파 유도 가열 기반 건조/가열/용융 장비 개발</a:t>
            </a:r>
            <a:endParaRPr lang="en-US" sz="900" dirty="0"/>
          </a:p>
        </p:txBody>
      </p:sp>
      <p:sp>
        <p:nvSpPr>
          <p:cNvPr id="81" name="Shape 66"/>
          <p:cNvSpPr/>
          <p:nvPr/>
        </p:nvSpPr>
        <p:spPr>
          <a:xfrm>
            <a:off x="9849917" y="6036869"/>
            <a:ext cx="923544" cy="237744"/>
          </a:xfrm>
          <a:prstGeom prst="roundRect">
            <a:avLst>
              <a:gd name="adj" fmla="val 123077"/>
            </a:avLst>
          </a:prstGeom>
          <a:solidFill>
            <a:srgbClr val="FEF3C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2" name="Text 67"/>
          <p:cNvSpPr txBox="1"/>
          <p:nvPr/>
        </p:nvSpPr>
        <p:spPr>
          <a:xfrm>
            <a:off x="9821570" y="6036869"/>
            <a:ext cx="981151" cy="2386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00" tIns="38100" rIns="76200" bIns="3810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92400E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High-Efficiency</a:t>
            </a:r>
            <a:endParaRPr lang="en-US" sz="800" dirty="0"/>
          </a:p>
        </p:txBody>
      </p:sp>
      <p:sp>
        <p:nvSpPr>
          <p:cNvPr id="83" name="Shape 68"/>
          <p:cNvSpPr/>
          <p:nvPr/>
        </p:nvSpPr>
        <p:spPr>
          <a:xfrm>
            <a:off x="0" y="6756502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4" name="Shape 69"/>
          <p:cNvSpPr/>
          <p:nvPr/>
        </p:nvSpPr>
        <p:spPr>
          <a:xfrm>
            <a:off x="0" y="6756502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85" name="Text 70"/>
          <p:cNvSpPr txBox="1"/>
          <p:nvPr/>
        </p:nvSpPr>
        <p:spPr>
          <a:xfrm>
            <a:off x="9631375" y="6765646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12</a:t>
            </a:r>
            <a:endParaRPr lang="en-US" sz="900" dirty="0"/>
          </a:p>
        </p:txBody>
      </p:sp>
      <p:sp>
        <p:nvSpPr>
          <p:cNvPr id="86" name="Shape 71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7" name="Shape 72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88" name="Text 73"/>
          <p:cNvSpPr txBox="1"/>
          <p:nvPr/>
        </p:nvSpPr>
        <p:spPr>
          <a:xfrm>
            <a:off x="571500" y="0"/>
            <a:ext cx="65535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협력기관 &amp; 사업 분야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Partners &amp; Business Areas</a:t>
            </a:r>
            <a:endParaRPr lang="en-US" sz="2400" dirty="0"/>
          </a:p>
        </p:txBody>
      </p:sp>
      <p:sp>
        <p:nvSpPr>
          <p:cNvPr id="89" name="Shape 74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0" name="Text 75"/>
          <p:cNvSpPr txBox="1"/>
          <p:nvPr/>
        </p:nvSpPr>
        <p:spPr>
          <a:xfrm>
            <a:off x="9517990" y="128930"/>
            <a:ext cx="2569464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검증된 네트워크와 4대 핵심 사업 영역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466344"/>
            <a:ext cx="12191695" cy="6400800"/>
          </a:xfrm>
          <a:prstGeom prst="rect">
            <a:avLst/>
          </a:prstGeom>
          <a:solidFill>
            <a:srgbClr val="F8FA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8476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317797" y="8476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64094" y="8476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71500" y="27907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317797" y="27907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0B1F4B"/>
          </a:solidFill>
          <a:ln w="12700">
            <a:solidFill>
              <a:srgbClr val="0B1F4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064094" y="27907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1500" y="47338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317797" y="47338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064094" y="4733849"/>
            <a:ext cx="3562502" cy="1752905"/>
          </a:xfrm>
          <a:prstGeom prst="roundRect">
            <a:avLst>
              <a:gd name="adj" fmla="val 680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0" y="6867144"/>
            <a:ext cx="12191695" cy="18105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2"/>
          <p:cNvSpPr/>
          <p:nvPr/>
        </p:nvSpPr>
        <p:spPr>
          <a:xfrm>
            <a:off x="0" y="6867144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9631375" y="6877202"/>
            <a:ext cx="236921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 Company Profile | 13</a:t>
            </a:r>
            <a:endParaRPr lang="en-US" sz="900" dirty="0"/>
          </a:p>
        </p:txBody>
      </p:sp>
      <p:sp>
        <p:nvSpPr>
          <p:cNvPr id="17" name="Text 14"/>
          <p:cNvSpPr txBox="1"/>
          <p:nvPr/>
        </p:nvSpPr>
        <p:spPr>
          <a:xfrm>
            <a:off x="685800" y="9528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01</a:t>
            </a:r>
            <a:endParaRPr lang="en-US" sz="3000" dirty="0"/>
          </a:p>
        </p:txBody>
      </p:sp>
      <p:sp>
        <p:nvSpPr>
          <p:cNvPr id="18" name="Text 15"/>
          <p:cNvSpPr txBox="1"/>
          <p:nvPr/>
        </p:nvSpPr>
        <p:spPr>
          <a:xfrm>
            <a:off x="4432097" y="9528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02</a:t>
            </a:r>
            <a:endParaRPr lang="en-US" sz="3000" dirty="0"/>
          </a:p>
        </p:txBody>
      </p:sp>
      <p:sp>
        <p:nvSpPr>
          <p:cNvPr id="19" name="Text 16"/>
          <p:cNvSpPr txBox="1"/>
          <p:nvPr/>
        </p:nvSpPr>
        <p:spPr>
          <a:xfrm>
            <a:off x="8178394" y="9528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03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685800" y="28959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04</a:t>
            </a:r>
            <a:endParaRPr lang="en-US" sz="3000" dirty="0"/>
          </a:p>
        </p:txBody>
      </p:sp>
      <p:sp>
        <p:nvSpPr>
          <p:cNvPr id="21" name="Text 18"/>
          <p:cNvSpPr txBox="1"/>
          <p:nvPr/>
        </p:nvSpPr>
        <p:spPr>
          <a:xfrm>
            <a:off x="4432097" y="28959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>
                    <a:alpha val="5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Text 19"/>
          <p:cNvSpPr txBox="1"/>
          <p:nvPr/>
        </p:nvSpPr>
        <p:spPr>
          <a:xfrm>
            <a:off x="8178394" y="28959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06</a:t>
            </a:r>
            <a:endParaRPr lang="en-US" sz="3000" dirty="0"/>
          </a:p>
        </p:txBody>
      </p:sp>
      <p:sp>
        <p:nvSpPr>
          <p:cNvPr id="23" name="Text 20"/>
          <p:cNvSpPr txBox="1"/>
          <p:nvPr/>
        </p:nvSpPr>
        <p:spPr>
          <a:xfrm>
            <a:off x="685800" y="48390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07</a:t>
            </a:r>
            <a:endParaRPr lang="en-US" sz="3000" dirty="0"/>
          </a:p>
        </p:txBody>
      </p:sp>
      <p:sp>
        <p:nvSpPr>
          <p:cNvPr id="24" name="Text 21"/>
          <p:cNvSpPr txBox="1"/>
          <p:nvPr/>
        </p:nvSpPr>
        <p:spPr>
          <a:xfrm>
            <a:off x="4432097" y="48390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08</a:t>
            </a:r>
            <a:endParaRPr lang="en-US" sz="3000" dirty="0"/>
          </a:p>
        </p:txBody>
      </p:sp>
      <p:sp>
        <p:nvSpPr>
          <p:cNvPr id="25" name="Text 22"/>
          <p:cNvSpPr txBox="1"/>
          <p:nvPr/>
        </p:nvSpPr>
        <p:spPr>
          <a:xfrm>
            <a:off x="8178394" y="4839005"/>
            <a:ext cx="543154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09</a:t>
            </a:r>
            <a:endParaRPr lang="en-US" sz="3000" dirty="0"/>
          </a:p>
        </p:txBody>
      </p:sp>
      <p:sp>
        <p:nvSpPr>
          <p:cNvPr id="26" name="Shape 23"/>
          <p:cNvSpPr/>
          <p:nvPr/>
        </p:nvSpPr>
        <p:spPr>
          <a:xfrm>
            <a:off x="2083003" y="1047902"/>
            <a:ext cx="533095" cy="533095"/>
          </a:xfrm>
          <a:prstGeom prst="ellipse">
            <a:avLst/>
          </a:prstGeom>
          <a:solidFill>
            <a:srgbClr val="F0F2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234794" y="1200607"/>
            <a:ext cx="228600" cy="22860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1579169" y="1695298"/>
            <a:ext cx="154625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20년 기술 노하우</a:t>
            </a:r>
            <a:endParaRPr lang="en-US" sz="1300" dirty="0"/>
          </a:p>
        </p:txBody>
      </p:sp>
      <p:sp>
        <p:nvSpPr>
          <p:cNvPr id="29" name="Text 25"/>
          <p:cNvSpPr txBox="1"/>
          <p:nvPr/>
        </p:nvSpPr>
        <p:spPr>
          <a:xfrm>
            <a:off x="1320394" y="2029054"/>
            <a:ext cx="2067458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자동화 설비 분야 20년 이상 축적된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독보적인 기술력과 현장 경험</a:t>
            </a:r>
            <a:endParaRPr lang="en-US" sz="900" dirty="0"/>
          </a:p>
        </p:txBody>
      </p:sp>
      <p:sp>
        <p:nvSpPr>
          <p:cNvPr id="30" name="Shape 26"/>
          <p:cNvSpPr/>
          <p:nvPr/>
        </p:nvSpPr>
        <p:spPr>
          <a:xfrm>
            <a:off x="5829300" y="1047902"/>
            <a:ext cx="533095" cy="533095"/>
          </a:xfrm>
          <a:prstGeom prst="ellipse">
            <a:avLst/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rcRect l="-57" r="-57" t="0" b="0"/>
          <a:stretch/>
        </p:blipFill>
        <p:spPr>
          <a:xfrm>
            <a:off x="5995721" y="1200607"/>
            <a:ext cx="200254" cy="228600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5405018" y="1695298"/>
            <a:ext cx="1383487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1/6 절감</a:t>
            </a:r>
            <a:endParaRPr lang="en-US" sz="1300" dirty="0"/>
          </a:p>
        </p:txBody>
      </p:sp>
      <p:sp>
        <p:nvSpPr>
          <p:cNvPr id="33" name="Text 28"/>
          <p:cNvSpPr txBox="1"/>
          <p:nvPr/>
        </p:nvSpPr>
        <p:spPr>
          <a:xfrm>
            <a:off x="5072177" y="2029054"/>
            <a:ext cx="2057400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독자 개발 고주파 기술 적용으로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기존 대비 83.3% 에너지 비용 절감</a:t>
            </a:r>
            <a:endParaRPr lang="en-US" sz="900" dirty="0"/>
          </a:p>
        </p:txBody>
      </p:sp>
      <p:sp>
        <p:nvSpPr>
          <p:cNvPr id="34" name="Shape 29"/>
          <p:cNvSpPr/>
          <p:nvPr/>
        </p:nvSpPr>
        <p:spPr>
          <a:xfrm>
            <a:off x="9575597" y="1047902"/>
            <a:ext cx="533095" cy="533095"/>
          </a:xfrm>
          <a:prstGeom prst="ellipse">
            <a:avLst/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5" name="Image 3" descr="preencoded.png">    </p:cNvPr>
          <p:cNvPicPr>
            <a:picLocks noChangeAspect="1"/>
          </p:cNvPicPr>
          <p:nvPr/>
        </p:nvPicPr>
        <p:blipFill>
          <a:blip r:embed="rId4"/>
          <a:srcRect l="-133" r="-133" t="0" b="0"/>
          <a:stretch/>
        </p:blipFill>
        <p:spPr>
          <a:xfrm>
            <a:off x="9756648" y="1200607"/>
            <a:ext cx="171907" cy="228600"/>
          </a:xfrm>
          <a:prstGeom prst="rect">
            <a:avLst/>
          </a:prstGeom>
        </p:spPr>
      </p:pic>
      <p:sp>
        <p:nvSpPr>
          <p:cNvPr id="36" name="Text 30"/>
          <p:cNvSpPr txBox="1"/>
          <p:nvPr/>
        </p:nvSpPr>
        <p:spPr>
          <a:xfrm>
            <a:off x="8984894" y="1695298"/>
            <a:ext cx="1724558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대기업 · 정부 실적</a:t>
            </a:r>
            <a:endParaRPr lang="en-US" sz="1300" dirty="0"/>
          </a:p>
        </p:txBody>
      </p:sp>
      <p:sp>
        <p:nvSpPr>
          <p:cNvPr id="37" name="Text 31"/>
          <p:cNvSpPr txBox="1"/>
          <p:nvPr/>
        </p:nvSpPr>
        <p:spPr>
          <a:xfrm>
            <a:off x="8824874" y="2029054"/>
            <a:ext cx="2039112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삼성, LG, 포스코 등 대기업 및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정부 기관 다수 프로젝트 성공 수행</a:t>
            </a:r>
            <a:endParaRPr lang="en-US" sz="900" dirty="0"/>
          </a:p>
        </p:txBody>
      </p:sp>
      <p:sp>
        <p:nvSpPr>
          <p:cNvPr id="38" name="Shape 32"/>
          <p:cNvSpPr/>
          <p:nvPr/>
        </p:nvSpPr>
        <p:spPr>
          <a:xfrm>
            <a:off x="2083003" y="2991002"/>
            <a:ext cx="533095" cy="533095"/>
          </a:xfrm>
          <a:prstGeom prst="ellipse">
            <a:avLst/>
          </a:prstGeom>
          <a:solidFill>
            <a:srgbClr val="ECFD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2234794" y="3143707"/>
            <a:ext cx="228600" cy="228600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1837944" y="3638398"/>
            <a:ext cx="1024128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친환경 기술</a:t>
            </a:r>
            <a:endParaRPr lang="en-US" sz="1300" dirty="0"/>
          </a:p>
        </p:txBody>
      </p:sp>
      <p:sp>
        <p:nvSpPr>
          <p:cNvPr id="41" name="Text 34"/>
          <p:cNvSpPr txBox="1"/>
          <p:nvPr/>
        </p:nvSpPr>
        <p:spPr>
          <a:xfrm>
            <a:off x="1367028" y="3972154"/>
            <a:ext cx="1971446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탄소 중립 및 온실가스 감축에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기여하는 미래지향적 환경 솔루션</a:t>
            </a:r>
            <a:endParaRPr lang="en-US" sz="900" dirty="0"/>
          </a:p>
        </p:txBody>
      </p:sp>
      <p:sp>
        <p:nvSpPr>
          <p:cNvPr id="42" name="Shape 35"/>
          <p:cNvSpPr/>
          <p:nvPr/>
        </p:nvSpPr>
        <p:spPr>
          <a:xfrm>
            <a:off x="5829300" y="2991002"/>
            <a:ext cx="533095" cy="533095"/>
          </a:xfrm>
          <a:prstGeom prst="ellipse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5982005" y="3143707"/>
            <a:ext cx="228600" cy="228600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5346497" y="3638398"/>
            <a:ext cx="1499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현장 맞춤형 설계</a:t>
            </a:r>
            <a:endParaRPr lang="en-US" sz="1300" dirty="0"/>
          </a:p>
        </p:txBody>
      </p:sp>
      <p:sp>
        <p:nvSpPr>
          <p:cNvPr id="45" name="Text 37"/>
          <p:cNvSpPr txBox="1"/>
          <p:nvPr/>
        </p:nvSpPr>
        <p:spPr>
          <a:xfrm>
            <a:off x="5113325" y="3972154"/>
            <a:ext cx="1971446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고객사의 요구사항과 현장 환경에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최적화된 1:1 맞춤형 설비 제작</a:t>
            </a:r>
            <a:endParaRPr lang="en-US" sz="900" dirty="0"/>
          </a:p>
        </p:txBody>
      </p:sp>
      <p:sp>
        <p:nvSpPr>
          <p:cNvPr id="46" name="Shape 38"/>
          <p:cNvSpPr/>
          <p:nvPr/>
        </p:nvSpPr>
        <p:spPr>
          <a:xfrm>
            <a:off x="9575597" y="2991002"/>
            <a:ext cx="533095" cy="533095"/>
          </a:xfrm>
          <a:prstGeom prst="ellipse">
            <a:avLst/>
          </a:prstGeom>
          <a:solidFill>
            <a:srgbClr val="EFF6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7" name="Image 6" descr="preencoded.png">    </p:cNvPr>
          <p:cNvPicPr>
            <a:picLocks noChangeAspect="1"/>
          </p:cNvPicPr>
          <p:nvPr/>
        </p:nvPicPr>
        <p:blipFill>
          <a:blip r:embed="rId7"/>
          <a:srcRect l="-57" r="-57" t="0" b="0"/>
          <a:stretch/>
        </p:blipFill>
        <p:spPr>
          <a:xfrm>
            <a:off x="9742018" y="3143707"/>
            <a:ext cx="200254" cy="228600"/>
          </a:xfrm>
          <a:prstGeom prst="rect">
            <a:avLst/>
          </a:prstGeom>
        </p:spPr>
      </p:pic>
      <p:sp>
        <p:nvSpPr>
          <p:cNvPr id="48" name="Text 39"/>
          <p:cNvSpPr txBox="1"/>
          <p:nvPr/>
        </p:nvSpPr>
        <p:spPr>
          <a:xfrm>
            <a:off x="9092794" y="3638398"/>
            <a:ext cx="1499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검증된 성공 사례</a:t>
            </a:r>
            <a:endParaRPr lang="en-US" sz="1300" dirty="0"/>
          </a:p>
        </p:txBody>
      </p:sp>
      <p:sp>
        <p:nvSpPr>
          <p:cNvPr id="49" name="Text 40"/>
          <p:cNvSpPr txBox="1"/>
          <p:nvPr/>
        </p:nvSpPr>
        <p:spPr>
          <a:xfrm>
            <a:off x="8773668" y="3972154"/>
            <a:ext cx="2143354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다양한 산업군에서 입증된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13건 이상의 성공적인 레퍼런스 보유</a:t>
            </a:r>
            <a:endParaRPr lang="en-US" sz="900" dirty="0"/>
          </a:p>
        </p:txBody>
      </p:sp>
      <p:sp>
        <p:nvSpPr>
          <p:cNvPr id="50" name="Shape 41"/>
          <p:cNvSpPr/>
          <p:nvPr/>
        </p:nvSpPr>
        <p:spPr>
          <a:xfrm>
            <a:off x="2083003" y="4934102"/>
            <a:ext cx="533095" cy="533095"/>
          </a:xfrm>
          <a:prstGeom prst="ellipse">
            <a:avLst/>
          </a:prstGeom>
          <a:solidFill>
            <a:srgbClr val="F0F2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-45" b="-45"/>
          <a:stretch/>
        </p:blipFill>
        <p:spPr>
          <a:xfrm>
            <a:off x="2221078" y="5086807"/>
            <a:ext cx="256946" cy="228600"/>
          </a:xfrm>
          <a:prstGeom prst="rect">
            <a:avLst/>
          </a:prstGeom>
        </p:spPr>
      </p:pic>
      <p:sp>
        <p:nvSpPr>
          <p:cNvPr id="52" name="Text 42"/>
          <p:cNvSpPr txBox="1"/>
          <p:nvPr/>
        </p:nvSpPr>
        <p:spPr>
          <a:xfrm>
            <a:off x="1600200" y="5581498"/>
            <a:ext cx="1499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다분야 적용 경험</a:t>
            </a:r>
            <a:endParaRPr lang="en-US" sz="1300" dirty="0"/>
          </a:p>
        </p:txBody>
      </p:sp>
      <p:sp>
        <p:nvSpPr>
          <p:cNvPr id="53" name="Text 43"/>
          <p:cNvSpPr txBox="1"/>
          <p:nvPr/>
        </p:nvSpPr>
        <p:spPr>
          <a:xfrm>
            <a:off x="1332281" y="5915254"/>
            <a:ext cx="2039112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전자, 화학, 식품, 환경 등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폭넓은 산업 분야에 대한 깊은 이해</a:t>
            </a:r>
            <a:endParaRPr lang="en-US" sz="900" dirty="0"/>
          </a:p>
        </p:txBody>
      </p:sp>
      <p:sp>
        <p:nvSpPr>
          <p:cNvPr id="54" name="Shape 44"/>
          <p:cNvSpPr/>
          <p:nvPr/>
        </p:nvSpPr>
        <p:spPr>
          <a:xfrm>
            <a:off x="5829300" y="4934102"/>
            <a:ext cx="533095" cy="533095"/>
          </a:xfrm>
          <a:prstGeom prst="ellipse">
            <a:avLst/>
          </a:prstGeom>
          <a:solidFill>
            <a:srgbClr val="ECFD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5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5982005" y="5086807"/>
            <a:ext cx="228600" cy="228600"/>
          </a:xfrm>
          <a:prstGeom prst="rect">
            <a:avLst/>
          </a:prstGeom>
        </p:spPr>
      </p:pic>
      <p:sp>
        <p:nvSpPr>
          <p:cNvPr id="56" name="Text 45"/>
          <p:cNvSpPr txBox="1"/>
          <p:nvPr/>
        </p:nvSpPr>
        <p:spPr>
          <a:xfrm>
            <a:off x="5495544" y="5581498"/>
            <a:ext cx="1207008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폐기물 자원화</a:t>
            </a:r>
            <a:endParaRPr lang="en-US" sz="1300" dirty="0"/>
          </a:p>
        </p:txBody>
      </p:sp>
      <p:sp>
        <p:nvSpPr>
          <p:cNvPr id="57" name="Text 46"/>
          <p:cNvSpPr txBox="1"/>
          <p:nvPr/>
        </p:nvSpPr>
        <p:spPr>
          <a:xfrm>
            <a:off x="5055718" y="5915254"/>
            <a:ext cx="2086661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폐스티로폼, 축분, 부산물을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고부가가치 자원으로 전환하는 기술</a:t>
            </a:r>
            <a:endParaRPr lang="en-US" sz="900" dirty="0"/>
          </a:p>
        </p:txBody>
      </p:sp>
      <p:sp>
        <p:nvSpPr>
          <p:cNvPr id="58" name="Shape 47"/>
          <p:cNvSpPr/>
          <p:nvPr/>
        </p:nvSpPr>
        <p:spPr>
          <a:xfrm>
            <a:off x="9575597" y="4934102"/>
            <a:ext cx="533095" cy="533095"/>
          </a:xfrm>
          <a:prstGeom prst="ellipse">
            <a:avLst/>
          </a:prstGeom>
          <a:solidFill>
            <a:srgbClr val="FFFBE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9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728302" y="5086807"/>
            <a:ext cx="228600" cy="228600"/>
          </a:xfrm>
          <a:prstGeom prst="rect">
            <a:avLst/>
          </a:prstGeom>
        </p:spPr>
      </p:pic>
      <p:sp>
        <p:nvSpPr>
          <p:cNvPr id="60" name="Text 48"/>
          <p:cNvSpPr txBox="1"/>
          <p:nvPr/>
        </p:nvSpPr>
        <p:spPr>
          <a:xfrm>
            <a:off x="9092794" y="5581498"/>
            <a:ext cx="149961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순환 경제 솔루션</a:t>
            </a:r>
            <a:endParaRPr lang="en-US" sz="1300" dirty="0"/>
          </a:p>
        </p:txBody>
      </p:sp>
      <p:sp>
        <p:nvSpPr>
          <p:cNvPr id="61" name="Text 49"/>
          <p:cNvSpPr txBox="1"/>
          <p:nvPr/>
        </p:nvSpPr>
        <p:spPr>
          <a:xfrm>
            <a:off x="8842248" y="5915254"/>
            <a:ext cx="2009851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단순 처리를 넘어 지속 가능한</a:t>
            </a:r>
            <a:pPr algn="ctr" indent="0" marL="0">
              <a:buNone/>
            </a:pP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자원 순환 생태계를 구축하는 비전</a:t>
            </a:r>
            <a:endParaRPr lang="en-US" sz="900" dirty="0"/>
          </a:p>
        </p:txBody>
      </p:sp>
      <p:sp>
        <p:nvSpPr>
          <p:cNvPr id="62" name="Shape 50"/>
          <p:cNvSpPr/>
          <p:nvPr/>
        </p:nvSpPr>
        <p:spPr>
          <a:xfrm>
            <a:off x="0" y="0"/>
            <a:ext cx="12191695" cy="4663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3" name="Shape 51"/>
          <p:cNvSpPr/>
          <p:nvPr/>
        </p:nvSpPr>
        <p:spPr>
          <a:xfrm>
            <a:off x="0" y="457200"/>
            <a:ext cx="12191695" cy="9144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>
                <a:alpha val="0"/>
              </a:srgbClr>
            </a:solidFill>
            <a:prstDash val="solid"/>
          </a:ln>
        </p:spPr>
      </p:sp>
      <p:sp>
        <p:nvSpPr>
          <p:cNvPr id="64" name="Text 52"/>
          <p:cNvSpPr txBox="1"/>
          <p:nvPr/>
        </p:nvSpPr>
        <p:spPr>
          <a:xfrm>
            <a:off x="571500" y="0"/>
            <a:ext cx="62389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B1F4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누리산업의 9대 경쟁력 </a:t>
            </a:r>
            <a:pPr algn="l" indent="0" marL="0">
              <a:buNone/>
            </a:pPr>
            <a:r>
              <a:rPr lang="en-US" sz="1800" b="1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9 Core Competencies</a:t>
            </a:r>
            <a:endParaRPr lang="en-US" sz="2400" dirty="0"/>
          </a:p>
        </p:txBody>
      </p:sp>
      <p:sp>
        <p:nvSpPr>
          <p:cNvPr id="65" name="Shape 53"/>
          <p:cNvSpPr/>
          <p:nvPr/>
        </p:nvSpPr>
        <p:spPr>
          <a:xfrm>
            <a:off x="571500" y="0"/>
            <a:ext cx="57607" cy="30449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6" name="Text 54"/>
          <p:cNvSpPr txBox="1"/>
          <p:nvPr/>
        </p:nvSpPr>
        <p:spPr>
          <a:xfrm>
            <a:off x="9140342" y="128930"/>
            <a:ext cx="2943454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성공적인 비즈니스를 약속하는 차별화된 강점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84978" y="6400800"/>
            <a:ext cx="2414930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spc="75" kern="0" dirty="0">
                <a:solidFill>
                  <a:srgbClr val="FFFFFF">
                    <a:alpha val="3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CONFIDENTIAL | 대외비 | 2025. 07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476695" y="-1904695"/>
            <a:ext cx="7619695" cy="7619695"/>
          </a:xfrm>
          <a:prstGeom prst="ellipse">
            <a:avLst/>
          </a:prstGeom>
          <a:noFill/>
          <a:ln w="25400">
            <a:solidFill>
              <a:srgbClr val="C9A84C">
                <a:alpha val="10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-1429207" y="2572207"/>
            <a:ext cx="5715000" cy="5715000"/>
          </a:xfrm>
          <a:prstGeom prst="ellipse">
            <a:avLst/>
          </a:prstGeom>
          <a:noFill/>
          <a:ln w="25400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2775204" y="1378001"/>
            <a:ext cx="6648602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누리산업과 함께</a:t>
            </a:r>
            <a:endParaRPr lang="en-US" sz="4200" dirty="0"/>
          </a:p>
        </p:txBody>
      </p:sp>
      <p:sp>
        <p:nvSpPr>
          <p:cNvPr id="8" name="Text 5"/>
          <p:cNvSpPr txBox="1"/>
          <p:nvPr/>
        </p:nvSpPr>
        <p:spPr>
          <a:xfrm>
            <a:off x="1515161" y="2072030"/>
            <a:ext cx="9167774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C9A84C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지속 가능한 미래</a:t>
            </a:r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를 만듭니다</a:t>
            </a:r>
            <a:endParaRPr lang="en-US" sz="42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20" b="-420"/>
          <a:stretch/>
        </p:blipFill>
        <p:spPr>
          <a:xfrm>
            <a:off x="5715000" y="3146450"/>
            <a:ext cx="761695" cy="38405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119933" y="3565246"/>
            <a:ext cx="5952744" cy="685800"/>
          </a:xfrm>
          <a:prstGeom prst="roundRect">
            <a:avLst>
              <a:gd name="adj" fmla="val 133333"/>
            </a:avLst>
          </a:prstGeom>
          <a:solidFill>
            <a:srgbClr val="FFFFFF">
              <a:alpha val="5000"/>
            </a:srgbClr>
          </a:solidFill>
          <a:ln w="12700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3012948" y="3765499"/>
            <a:ext cx="6168542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38" kern="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에너지 절감</a:t>
            </a:r>
            <a:pPr algn="ctr" indent="0" marL="0">
              <a:buNone/>
            </a:pPr>
            <a:r>
              <a:rPr lang="en-US" sz="1500" spc="38" kern="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× </a:t>
            </a:r>
            <a:pPr algn="ctr" indent="0" marL="0">
              <a:buNone/>
            </a:pPr>
            <a:r>
              <a:rPr lang="en-US" sz="1500" b="1" spc="38" kern="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자원 순환</a:t>
            </a:r>
            <a:pPr algn="ctr" indent="0" marL="0">
              <a:buNone/>
            </a:pPr>
            <a:r>
              <a:rPr lang="en-US" sz="1500" spc="38" kern="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× </a:t>
            </a:r>
            <a:pPr algn="ctr" indent="0" marL="0">
              <a:buNone/>
            </a:pPr>
            <a:r>
              <a:rPr lang="en-US" sz="1500" b="1" spc="38" kern="0" dirty="0">
                <a:solidFill>
                  <a:srgbClr val="FFFFF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완전 자동화</a:t>
            </a:r>
            <a:pPr algn="ctr" indent="0" marL="0">
              <a:buNone/>
            </a:pPr>
            <a:r>
              <a:rPr lang="en-US" sz="1500" spc="38" kern="0" dirty="0">
                <a:solidFill>
                  <a:srgbClr val="D1D5DB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를 통한 산업 효율 혁신 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3287268" y="5012741"/>
            <a:ext cx="5619902" cy="9144"/>
          </a:xfrm>
          <a:prstGeom prst="rect">
            <a:avLst/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797503" y="5403190"/>
            <a:ext cx="142646" cy="19019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525926" y="5708599"/>
            <a:ext cx="695858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Company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3194914" y="5956402"/>
            <a:ext cx="13560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주식회사 누리산업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rcRect l="-1648" r="-1648" t="0" b="0"/>
          <a:stretch/>
        </p:blipFill>
        <p:spPr>
          <a:xfrm>
            <a:off x="5296205" y="5403190"/>
            <a:ext cx="171907" cy="19019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794199" y="5708599"/>
            <a:ext cx="1181405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Representative</a:t>
            </a:r>
            <a:endParaRPr lang="en-US" sz="900" dirty="0"/>
          </a:p>
        </p:txBody>
      </p:sp>
      <p:sp>
        <p:nvSpPr>
          <p:cNvPr id="18" name="Text 12"/>
          <p:cNvSpPr txBox="1"/>
          <p:nvPr/>
        </p:nvSpPr>
        <p:spPr>
          <a:xfrm>
            <a:off x="4785970" y="5956402"/>
            <a:ext cx="11978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대표이사 백상태</a:t>
            </a:r>
            <a:endParaRPr lang="en-US" sz="12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805879" y="5403190"/>
            <a:ext cx="190195" cy="190195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569964" y="5708599"/>
            <a:ext cx="667512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Contact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6161227" y="5956402"/>
            <a:ext cx="148498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{이메일 주소 입력}</a:t>
            </a:r>
            <a:endParaRPr lang="en-US" sz="12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315554" y="5403190"/>
            <a:ext cx="142646" cy="190195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8028432" y="5708599"/>
            <a:ext cx="724205" cy="171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75" kern="0" dirty="0">
                <a:solidFill>
                  <a:srgbClr val="9CA3A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Location</a:t>
            </a:r>
            <a:endParaRPr lang="en-US" sz="900" dirty="0"/>
          </a:p>
        </p:txBody>
      </p:sp>
      <p:sp>
        <p:nvSpPr>
          <p:cNvPr id="24" name="Text 16"/>
          <p:cNvSpPr txBox="1"/>
          <p:nvPr/>
        </p:nvSpPr>
        <p:spPr>
          <a:xfrm>
            <a:off x="7725766" y="5956402"/>
            <a:ext cx="132679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3F4F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{상세 주소 입력}</a:t>
            </a:r>
            <a:endParaRPr lang="en-US" sz="12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>
            <a:alphaModFix amt="80000"/>
          </a:blip>
          <a:srcRect l="0" r="0" t="0" b="0"/>
          <a:stretch/>
        </p:blipFill>
        <p:spPr>
          <a:xfrm>
            <a:off x="5207508" y="672998"/>
            <a:ext cx="228600" cy="228600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5512918" y="672998"/>
            <a:ext cx="15151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50" kern="0" dirty="0">
                <a:solidFill>
                  <a:srgbClr val="E5E7EB">
                    <a:alpha val="80000"/>
                  </a:srgbClr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NURI INDUSTRY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2026-03-05T00:07:10Z</dcterms:created>
  <dcterms:modified xsi:type="dcterms:W3CDTF">2026-03-05T00:07:10Z</dcterms:modified>
</cp:coreProperties>
</file>